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56" r:id="rId2"/>
    <p:sldId id="268" r:id="rId3"/>
    <p:sldId id="394" r:id="rId4"/>
    <p:sldId id="313" r:id="rId5"/>
    <p:sldId id="315" r:id="rId6"/>
    <p:sldId id="314" r:id="rId7"/>
    <p:sldId id="322" r:id="rId8"/>
    <p:sldId id="342" r:id="rId9"/>
    <p:sldId id="367" r:id="rId10"/>
    <p:sldId id="341" r:id="rId11"/>
    <p:sldId id="317" r:id="rId12"/>
    <p:sldId id="326" r:id="rId13"/>
    <p:sldId id="327" r:id="rId14"/>
    <p:sldId id="328" r:id="rId15"/>
    <p:sldId id="336" r:id="rId16"/>
    <p:sldId id="337" r:id="rId17"/>
    <p:sldId id="338" r:id="rId18"/>
    <p:sldId id="329" r:id="rId19"/>
    <p:sldId id="343" r:id="rId20"/>
    <p:sldId id="339" r:id="rId21"/>
    <p:sldId id="344" r:id="rId22"/>
    <p:sldId id="349" r:id="rId23"/>
    <p:sldId id="346" r:id="rId24"/>
    <p:sldId id="352" r:id="rId25"/>
    <p:sldId id="351" r:id="rId26"/>
    <p:sldId id="350" r:id="rId27"/>
    <p:sldId id="345" r:id="rId28"/>
    <p:sldId id="347" r:id="rId29"/>
    <p:sldId id="353" r:id="rId30"/>
    <p:sldId id="348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4" r:id="rId39"/>
    <p:sldId id="365" r:id="rId40"/>
    <p:sldId id="366" r:id="rId41"/>
    <p:sldId id="373" r:id="rId42"/>
    <p:sldId id="368" r:id="rId43"/>
    <p:sldId id="374" r:id="rId44"/>
    <p:sldId id="375" r:id="rId45"/>
    <p:sldId id="376" r:id="rId46"/>
    <p:sldId id="369" r:id="rId47"/>
    <p:sldId id="370" r:id="rId48"/>
    <p:sldId id="381" r:id="rId49"/>
    <p:sldId id="383" r:id="rId50"/>
    <p:sldId id="392" r:id="rId51"/>
    <p:sldId id="382" r:id="rId52"/>
    <p:sldId id="384" r:id="rId53"/>
    <p:sldId id="385" r:id="rId54"/>
    <p:sldId id="386" r:id="rId55"/>
    <p:sldId id="371" r:id="rId56"/>
    <p:sldId id="372" r:id="rId57"/>
    <p:sldId id="387" r:id="rId58"/>
    <p:sldId id="332" r:id="rId59"/>
    <p:sldId id="388" r:id="rId60"/>
    <p:sldId id="393" r:id="rId61"/>
    <p:sldId id="395" r:id="rId62"/>
    <p:sldId id="389" r:id="rId63"/>
    <p:sldId id="390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2E75B6"/>
    <a:srgbClr val="1F4E79"/>
    <a:srgbClr val="FF6699"/>
    <a:srgbClr val="FFA700"/>
    <a:srgbClr val="5B9BD5"/>
    <a:srgbClr val="FFCCCC"/>
    <a:srgbClr val="FFCC99"/>
    <a:srgbClr val="FFCCFF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4837" autoAdjust="0"/>
  </p:normalViewPr>
  <p:slideViewPr>
    <p:cSldViewPr snapToGrid="0">
      <p:cViewPr varScale="1">
        <p:scale>
          <a:sx n="83" d="100"/>
          <a:sy n="83" d="100"/>
        </p:scale>
        <p:origin x="154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99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50.png"/><Relationship Id="rId1" Type="http://schemas.openxmlformats.org/officeDocument/2006/relationships/image" Target="../media/image6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CB7A5-A1EF-48EF-8D1A-565C1ED8B098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mc:AlternateContent xmlns:mc="http://schemas.openxmlformats.org/markup-compatibility/2006" xmlns:a14="http://schemas.microsoft.com/office/drawing/2010/main">
      <mc:Choice Requires="a14">
        <dgm:pt modelId="{052B6275-B426-4C66-AE5B-CEFCD3B9A510}">
          <dgm:prSet phldrT="[Texte]" custT="1"/>
          <dgm:spPr>
            <a:ln w="25400"/>
          </dgm:spPr>
          <dgm:t>
            <a:bodyPr/>
            <a:lstStyle/>
            <a:p>
              <a:r>
                <a:rPr lang="fr-FR" sz="1600" dirty="0" smtClean="0">
                  <a:cs typeface="+mn-ea"/>
                  <a:sym typeface="+mn-lt"/>
                </a:rPr>
                <a:t>Vibrations dues aux balourds </a:t>
              </a:r>
              <a14:m>
                <m:oMath xmlns:m="http://schemas.openxmlformats.org/officeDocument/2006/math">
                  <m:d>
                    <m:dPr>
                      <m:begChr m:val="["/>
                      <m:endChr m:val="]"/>
                      <m:ctrlP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</m:ctrlPr>
                    </m:dPr>
                    <m:e>
                      <m: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µ</m:t>
                      </m:r>
                      <m: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𝑚</m:t>
                      </m:r>
                    </m:e>
                  </m:d>
                </m:oMath>
              </a14:m>
              <a:endParaRPr lang="fr-FR" sz="1600" dirty="0" smtClean="0">
                <a:cs typeface="+mn-ea"/>
                <a:sym typeface="+mn-lt"/>
              </a:endParaRPr>
            </a:p>
          </dgm:t>
        </dgm:pt>
      </mc:Choice>
      <mc:Fallback xmlns="">
        <dgm:pt modelId="{052B6275-B426-4C66-AE5B-CEFCD3B9A510}">
          <dgm:prSet phldrT="[Texte]" custT="1"/>
          <dgm:spPr>
            <a:ln w="25400"/>
          </dgm:spPr>
          <dgm:t>
            <a:bodyPr/>
            <a:lstStyle/>
            <a:p>
              <a:r>
                <a:rPr lang="fr-FR" sz="1600" dirty="0" smtClean="0">
                  <a:cs typeface="+mn-ea"/>
                  <a:sym typeface="+mn-lt"/>
                </a:rPr>
                <a:t>Vibrations dues aux balourds </a:t>
              </a:r>
              <a:r>
                <a:rPr lang="fr-FR" sz="1600" i="0" dirty="0" smtClean="0">
                  <a:latin typeface="Cambria Math" panose="02040503050406030204" pitchFamily="18" charset="0"/>
                  <a:cs typeface="+mn-ea"/>
                  <a:sym typeface="+mn-lt"/>
                </a:rPr>
                <a:t>[µ𝑚]</a:t>
              </a:r>
              <a:endParaRPr lang="fr-FR" sz="1600" dirty="0" smtClean="0">
                <a:cs typeface="+mn-ea"/>
                <a:sym typeface="+mn-lt"/>
              </a:endParaRPr>
            </a:p>
          </dgm:t>
        </dgm:pt>
      </mc:Fallback>
    </mc:AlternateContent>
    <dgm:pt modelId="{6F4061DF-DA7B-4C39-AAB4-0DCF3256B3B5}" type="parTrans" cxnId="{ADA23289-4768-42F4-9BF6-3444C15C4C47}">
      <dgm:prSet/>
      <dgm:spPr/>
      <dgm:t>
        <a:bodyPr/>
        <a:lstStyle/>
        <a:p>
          <a:endParaRPr lang="fr-FR" sz="1600"/>
        </a:p>
      </dgm:t>
    </dgm:pt>
    <dgm:pt modelId="{61E19173-038D-40FB-B990-124DB4C3B86A}" type="sibTrans" cxnId="{ADA23289-4768-42F4-9BF6-3444C15C4C47}">
      <dgm:prSet/>
      <dgm:spPr/>
      <dgm:t>
        <a:bodyPr/>
        <a:lstStyle/>
        <a:p>
          <a:endParaRPr lang="fr-FR" sz="1600"/>
        </a:p>
      </dgm:t>
    </dgm:pt>
    <mc:AlternateContent xmlns:mc="http://schemas.openxmlformats.org/markup-compatibility/2006" xmlns:a14="http://schemas.microsoft.com/office/drawing/2010/main">
      <mc:Choice Requires="a14">
        <dgm:pt modelId="{2E9B5A87-C94A-4334-ADE4-6EAEC1773856}">
          <dgm:prSet phldrT="[Texte]" custT="1"/>
          <dgm:spPr>
            <a:ln w="25400"/>
          </dgm:spPr>
          <dgm:t>
            <a:bodyPr/>
            <a:lstStyle/>
            <a:p>
              <a:r>
                <a:rPr lang="fr-FR" sz="1600" dirty="0" smtClean="0">
                  <a:cs typeface="+mn-ea"/>
                  <a:sym typeface="+mn-lt"/>
                </a:rPr>
                <a:t>Champ de température non uniforme au rotor </a:t>
              </a:r>
              <a14:m>
                <m:oMath xmlns:m="http://schemas.openxmlformats.org/officeDocument/2006/math">
                  <m:d>
                    <m:dPr>
                      <m:begChr m:val="["/>
                      <m:endChr m:val="]"/>
                      <m:ctrlP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</m:ctrlPr>
                    </m:dPr>
                    <m:e>
                      <m: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°</m:t>
                      </m:r>
                      <m: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𝐶</m:t>
                      </m:r>
                    </m:e>
                  </m:d>
                </m:oMath>
              </a14:m>
              <a:endParaRPr lang="fr-FR" sz="1600" dirty="0"/>
            </a:p>
          </dgm:t>
        </dgm:pt>
      </mc:Choice>
      <mc:Fallback xmlns="">
        <dgm:pt modelId="{2E9B5A87-C94A-4334-ADE4-6EAEC1773856}">
          <dgm:prSet phldrT="[Texte]" custT="1"/>
          <dgm:spPr>
            <a:ln w="25400"/>
          </dgm:spPr>
          <dgm:t>
            <a:bodyPr/>
            <a:lstStyle/>
            <a:p>
              <a:r>
                <a:rPr lang="fr-FR" sz="1600" dirty="0" smtClean="0">
                  <a:cs typeface="+mn-ea"/>
                  <a:sym typeface="+mn-lt"/>
                </a:rPr>
                <a:t>Champ de température non uniforme au rotor </a:t>
              </a:r>
              <a:r>
                <a:rPr lang="fr-FR" sz="1600" i="0" dirty="0" smtClean="0">
                  <a:latin typeface="Cambria Math" panose="02040503050406030204" pitchFamily="18" charset="0"/>
                  <a:cs typeface="+mn-ea"/>
                  <a:sym typeface="+mn-lt"/>
                </a:rPr>
                <a:t>[°𝐶]</a:t>
              </a:r>
              <a:endParaRPr lang="fr-FR" sz="1600" dirty="0"/>
            </a:p>
          </dgm:t>
        </dgm:pt>
      </mc:Fallback>
    </mc:AlternateContent>
    <dgm:pt modelId="{D8A012A8-AEFE-4B88-A5D9-955A0A123E39}" type="parTrans" cxnId="{8B48F89D-AAAD-40AC-A82C-336C18F691BE}">
      <dgm:prSet/>
      <dgm:spPr/>
      <dgm:t>
        <a:bodyPr/>
        <a:lstStyle/>
        <a:p>
          <a:endParaRPr lang="fr-FR" sz="1600"/>
        </a:p>
      </dgm:t>
    </dgm:pt>
    <dgm:pt modelId="{D1852006-307B-478C-97A1-D3DDFEF275FE}" type="sibTrans" cxnId="{8B48F89D-AAAD-40AC-A82C-336C18F691BE}">
      <dgm:prSet/>
      <dgm:spPr/>
      <dgm:t>
        <a:bodyPr/>
        <a:lstStyle/>
        <a:p>
          <a:endParaRPr lang="fr-FR" sz="1600"/>
        </a:p>
      </dgm:t>
    </dgm:pt>
    <mc:AlternateContent xmlns:mc="http://schemas.openxmlformats.org/markup-compatibility/2006" xmlns:a14="http://schemas.microsoft.com/office/drawing/2010/main">
      <mc:Choice Requires="a14">
        <dgm:pt modelId="{D9184A4B-84A8-4B9D-B858-9CB4250CAFAB}">
          <dgm:prSet phldrT="[Texte]" custT="1"/>
          <dgm:spPr>
            <a:ln w="25400"/>
          </dgm:spPr>
          <dgm:t>
            <a:bodyPr/>
            <a:lstStyle/>
            <a:p>
              <a:pPr/>
              <a:r>
                <a:rPr lang="fr-FR" sz="1600" dirty="0" smtClean="0">
                  <a:cs typeface="+mn-ea"/>
                  <a:sym typeface="+mn-lt"/>
                </a:rPr>
                <a:t>Balourd  thermique </a:t>
              </a:r>
              <a:br>
                <a:rPr lang="fr-FR" sz="1600" dirty="0" smtClean="0">
                  <a:cs typeface="+mn-ea"/>
                  <a:sym typeface="+mn-lt"/>
                </a:rPr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[</m:t>
                    </m:r>
                    <m:r>
                      <a:rPr lang="fr-FR" sz="1600" i="1" dirty="0" err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𝑔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∙</m:t>
                    </m:r>
                    <m:r>
                      <a:rPr lang="fr-FR" sz="1600" i="1" dirty="0" err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𝑚𝑚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</m:t>
                    </m:r>
                  </m:oMath>
                </m:oMathPara>
              </a14:m>
              <a:endParaRPr lang="fr-FR" sz="1600" dirty="0"/>
            </a:p>
          </dgm:t>
        </dgm:pt>
      </mc:Choice>
      <mc:Fallback xmlns="">
        <dgm:pt modelId="{D9184A4B-84A8-4B9D-B858-9CB4250CAFAB}">
          <dgm:prSet phldrT="[Texte]" custT="1"/>
          <dgm:spPr>
            <a:ln w="25400"/>
          </dgm:spPr>
          <dgm:t>
            <a:bodyPr/>
            <a:lstStyle/>
            <a:p>
              <a:pPr/>
              <a:r>
                <a:rPr lang="fr-FR" sz="1600" dirty="0" smtClean="0">
                  <a:cs typeface="+mn-ea"/>
                  <a:sym typeface="+mn-lt"/>
                </a:rPr>
                <a:t>Balourd  thermique </a:t>
              </a:r>
              <a:r>
                <a:rPr lang="fr-FR" sz="1600" dirty="0" smtClean="0">
                  <a:cs typeface="+mn-ea"/>
                  <a:sym typeface="+mn-lt"/>
                </a:rPr>
                <a:t/>
              </a:r>
              <a:br>
                <a:rPr lang="fr-FR" sz="1600" dirty="0" smtClean="0">
                  <a:cs typeface="+mn-ea"/>
                  <a:sym typeface="+mn-lt"/>
                </a:rPr>
              </a:br>
              <a:r>
                <a:rPr lang="fr-FR" sz="1600" i="0" dirty="0" smtClean="0">
                  <a:latin typeface="Cambria Math" panose="02040503050406030204" pitchFamily="18" charset="0"/>
                  <a:cs typeface="+mn-ea"/>
                  <a:sym typeface="+mn-lt"/>
                </a:rPr>
                <a:t>[</a:t>
              </a:r>
              <a:r>
                <a:rPr lang="fr-FR" sz="1600" i="0" dirty="0" err="1" smtClean="0">
                  <a:latin typeface="Cambria Math" panose="02040503050406030204" pitchFamily="18" charset="0"/>
                  <a:cs typeface="+mn-ea"/>
                  <a:sym typeface="+mn-lt"/>
                </a:rPr>
                <a:t>𝑔</a:t>
              </a:r>
              <a:r>
                <a:rPr lang="fr-FR" sz="1600" i="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+mn-ea"/>
                  <a:sym typeface="+mn-lt"/>
                </a:rPr>
                <a:t>∙</a:t>
              </a:r>
              <a:r>
                <a:rPr lang="fr-FR" sz="1600" i="0" dirty="0" err="1" smtClean="0">
                  <a:latin typeface="Cambria Math" panose="02040503050406030204" pitchFamily="18" charset="0"/>
                  <a:cs typeface="+mn-ea"/>
                  <a:sym typeface="+mn-lt"/>
                </a:rPr>
                <a:t>𝑚𝑚</a:t>
              </a:r>
              <a:r>
                <a:rPr lang="fr-FR" sz="1600" i="0" dirty="0" smtClean="0">
                  <a:latin typeface="Cambria Math" panose="02040503050406030204" pitchFamily="18" charset="0"/>
                  <a:cs typeface="+mn-ea"/>
                  <a:sym typeface="+mn-lt"/>
                </a:rPr>
                <a:t>]</a:t>
              </a:r>
              <a:endParaRPr lang="fr-FR" sz="1600" dirty="0"/>
            </a:p>
          </dgm:t>
        </dgm:pt>
      </mc:Fallback>
    </mc:AlternateContent>
    <dgm:pt modelId="{516C0879-36D3-4EB8-AE19-476062DED8A5}" type="parTrans" cxnId="{C2072164-BEB3-4D9D-B19A-686640FCB127}">
      <dgm:prSet/>
      <dgm:spPr/>
      <dgm:t>
        <a:bodyPr/>
        <a:lstStyle/>
        <a:p>
          <a:endParaRPr lang="fr-FR" sz="1600"/>
        </a:p>
      </dgm:t>
    </dgm:pt>
    <dgm:pt modelId="{FB703A30-7452-461D-BF14-8F499699FC4A}" type="sibTrans" cxnId="{C2072164-BEB3-4D9D-B19A-686640FCB127}">
      <dgm:prSet/>
      <dgm:spPr/>
      <dgm:t>
        <a:bodyPr/>
        <a:lstStyle/>
        <a:p>
          <a:endParaRPr lang="fr-FR" sz="1600"/>
        </a:p>
      </dgm:t>
    </dgm:pt>
    <dgm:pt modelId="{13331ED9-B005-4AE3-BDF9-8BB2F1DBD625}" type="pres">
      <dgm:prSet presAssocID="{D40CB7A5-A1EF-48EF-8D1A-565C1ED8B09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BAD303A-699C-47FB-AF55-415F4D9B45B0}" type="pres">
      <dgm:prSet presAssocID="{052B6275-B426-4C66-AE5B-CEFCD3B9A51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22A9DDE-2A7B-44E1-9945-7C8E629B6395}" type="pres">
      <dgm:prSet presAssocID="{052B6275-B426-4C66-AE5B-CEFCD3B9A510}" presName="spNode" presStyleCnt="0"/>
      <dgm:spPr/>
    </dgm:pt>
    <dgm:pt modelId="{1BA14455-4BCE-405E-ACC9-9E441DDED40D}" type="pres">
      <dgm:prSet presAssocID="{61E19173-038D-40FB-B990-124DB4C3B86A}" presName="sibTrans" presStyleLbl="sibTrans1D1" presStyleIdx="0" presStyleCnt="3"/>
      <dgm:spPr/>
      <dgm:t>
        <a:bodyPr/>
        <a:lstStyle/>
        <a:p>
          <a:endParaRPr lang="fr-FR"/>
        </a:p>
      </dgm:t>
    </dgm:pt>
    <dgm:pt modelId="{BF859BAF-64B2-48D7-B985-1BA03A653EBB}" type="pres">
      <dgm:prSet presAssocID="{2E9B5A87-C94A-4334-ADE4-6EAEC177385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28E4466-D693-4E50-A115-34F51D62F948}" type="pres">
      <dgm:prSet presAssocID="{2E9B5A87-C94A-4334-ADE4-6EAEC1773856}" presName="spNode" presStyleCnt="0"/>
      <dgm:spPr/>
    </dgm:pt>
    <dgm:pt modelId="{9E51A70B-9509-499E-BFE9-B4ADBC240A67}" type="pres">
      <dgm:prSet presAssocID="{D1852006-307B-478C-97A1-D3DDFEF275FE}" presName="sibTrans" presStyleLbl="sibTrans1D1" presStyleIdx="1" presStyleCnt="3"/>
      <dgm:spPr/>
      <dgm:t>
        <a:bodyPr/>
        <a:lstStyle/>
        <a:p>
          <a:endParaRPr lang="fr-FR"/>
        </a:p>
      </dgm:t>
    </dgm:pt>
    <dgm:pt modelId="{2A35C379-6F59-4FA4-979B-035459650A6D}" type="pres">
      <dgm:prSet presAssocID="{D9184A4B-84A8-4B9D-B858-9CB4250CAFAB}" presName="node" presStyleLbl="node1" presStyleIdx="2" presStyleCnt="3" custScaleX="72583" custRadScaleRad="100538" custRadScaleInc="133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8125AE4-F8E2-4DBA-B587-2EBBA6705B98}" type="pres">
      <dgm:prSet presAssocID="{D9184A4B-84A8-4B9D-B858-9CB4250CAFAB}" presName="spNode" presStyleCnt="0"/>
      <dgm:spPr/>
    </dgm:pt>
    <dgm:pt modelId="{C9B9AED1-D4D1-4B4D-84B9-ADDC87DBA6D8}" type="pres">
      <dgm:prSet presAssocID="{FB703A30-7452-461D-BF14-8F499699FC4A}" presName="sibTrans" presStyleLbl="sibTrans1D1" presStyleIdx="2" presStyleCnt="3"/>
      <dgm:spPr/>
      <dgm:t>
        <a:bodyPr/>
        <a:lstStyle/>
        <a:p>
          <a:endParaRPr lang="fr-FR"/>
        </a:p>
      </dgm:t>
    </dgm:pt>
  </dgm:ptLst>
  <dgm:cxnLst>
    <dgm:cxn modelId="{2E6A8B0F-05DF-4E4B-89B8-D072EAEDD30E}" type="presOf" srcId="{FB703A30-7452-461D-BF14-8F499699FC4A}" destId="{C9B9AED1-D4D1-4B4D-84B9-ADDC87DBA6D8}" srcOrd="0" destOrd="0" presId="urn:microsoft.com/office/officeart/2005/8/layout/cycle5"/>
    <dgm:cxn modelId="{C2072164-BEB3-4D9D-B19A-686640FCB127}" srcId="{D40CB7A5-A1EF-48EF-8D1A-565C1ED8B098}" destId="{D9184A4B-84A8-4B9D-B858-9CB4250CAFAB}" srcOrd="2" destOrd="0" parTransId="{516C0879-36D3-4EB8-AE19-476062DED8A5}" sibTransId="{FB703A30-7452-461D-BF14-8F499699FC4A}"/>
    <dgm:cxn modelId="{503404C6-B788-42FA-B50D-261B0A9BAD91}" type="presOf" srcId="{D1852006-307B-478C-97A1-D3DDFEF275FE}" destId="{9E51A70B-9509-499E-BFE9-B4ADBC240A67}" srcOrd="0" destOrd="0" presId="urn:microsoft.com/office/officeart/2005/8/layout/cycle5"/>
    <dgm:cxn modelId="{E04922FD-9CA4-4614-85D0-3193FC5B7CA7}" type="presOf" srcId="{61E19173-038D-40FB-B990-124DB4C3B86A}" destId="{1BA14455-4BCE-405E-ACC9-9E441DDED40D}" srcOrd="0" destOrd="0" presId="urn:microsoft.com/office/officeart/2005/8/layout/cycle5"/>
    <dgm:cxn modelId="{42F48533-78EA-4BFB-AC61-0486E8032F5C}" type="presOf" srcId="{052B6275-B426-4C66-AE5B-CEFCD3B9A510}" destId="{7BAD303A-699C-47FB-AF55-415F4D9B45B0}" srcOrd="0" destOrd="0" presId="urn:microsoft.com/office/officeart/2005/8/layout/cycle5"/>
    <dgm:cxn modelId="{ADA23289-4768-42F4-9BF6-3444C15C4C47}" srcId="{D40CB7A5-A1EF-48EF-8D1A-565C1ED8B098}" destId="{052B6275-B426-4C66-AE5B-CEFCD3B9A510}" srcOrd="0" destOrd="0" parTransId="{6F4061DF-DA7B-4C39-AAB4-0DCF3256B3B5}" sibTransId="{61E19173-038D-40FB-B990-124DB4C3B86A}"/>
    <dgm:cxn modelId="{FA59B63E-E947-49B5-AE8B-0CD4EF860ED0}" type="presOf" srcId="{2E9B5A87-C94A-4334-ADE4-6EAEC1773856}" destId="{BF859BAF-64B2-48D7-B985-1BA03A653EBB}" srcOrd="0" destOrd="0" presId="urn:microsoft.com/office/officeart/2005/8/layout/cycle5"/>
    <dgm:cxn modelId="{574527E9-31E4-4B3A-B9D1-423206DE51C9}" type="presOf" srcId="{D40CB7A5-A1EF-48EF-8D1A-565C1ED8B098}" destId="{13331ED9-B005-4AE3-BDF9-8BB2F1DBD625}" srcOrd="0" destOrd="0" presId="urn:microsoft.com/office/officeart/2005/8/layout/cycle5"/>
    <dgm:cxn modelId="{8B48F89D-AAAD-40AC-A82C-336C18F691BE}" srcId="{D40CB7A5-A1EF-48EF-8D1A-565C1ED8B098}" destId="{2E9B5A87-C94A-4334-ADE4-6EAEC1773856}" srcOrd="1" destOrd="0" parTransId="{D8A012A8-AEFE-4B88-A5D9-955A0A123E39}" sibTransId="{D1852006-307B-478C-97A1-D3DDFEF275FE}"/>
    <dgm:cxn modelId="{6A4799B5-BE04-476B-A957-4C1F019DB37D}" type="presOf" srcId="{D9184A4B-84A8-4B9D-B858-9CB4250CAFAB}" destId="{2A35C379-6F59-4FA4-979B-035459650A6D}" srcOrd="0" destOrd="0" presId="urn:microsoft.com/office/officeart/2005/8/layout/cycle5"/>
    <dgm:cxn modelId="{8D5DE4A5-EB23-4042-B8E0-150F7966AAC0}" type="presParOf" srcId="{13331ED9-B005-4AE3-BDF9-8BB2F1DBD625}" destId="{7BAD303A-699C-47FB-AF55-415F4D9B45B0}" srcOrd="0" destOrd="0" presId="urn:microsoft.com/office/officeart/2005/8/layout/cycle5"/>
    <dgm:cxn modelId="{EE313828-93C5-4E1C-B40C-B62DCEED0C35}" type="presParOf" srcId="{13331ED9-B005-4AE3-BDF9-8BB2F1DBD625}" destId="{222A9DDE-2A7B-44E1-9945-7C8E629B6395}" srcOrd="1" destOrd="0" presId="urn:microsoft.com/office/officeart/2005/8/layout/cycle5"/>
    <dgm:cxn modelId="{73B2994E-B881-4C73-B28D-B1F7DD6E8537}" type="presParOf" srcId="{13331ED9-B005-4AE3-BDF9-8BB2F1DBD625}" destId="{1BA14455-4BCE-405E-ACC9-9E441DDED40D}" srcOrd="2" destOrd="0" presId="urn:microsoft.com/office/officeart/2005/8/layout/cycle5"/>
    <dgm:cxn modelId="{2254387B-98F5-4AAF-B6B9-ADCF054056A1}" type="presParOf" srcId="{13331ED9-B005-4AE3-BDF9-8BB2F1DBD625}" destId="{BF859BAF-64B2-48D7-B985-1BA03A653EBB}" srcOrd="3" destOrd="0" presId="urn:microsoft.com/office/officeart/2005/8/layout/cycle5"/>
    <dgm:cxn modelId="{20225094-56F2-4769-B063-48099458783C}" type="presParOf" srcId="{13331ED9-B005-4AE3-BDF9-8BB2F1DBD625}" destId="{C28E4466-D693-4E50-A115-34F51D62F948}" srcOrd="4" destOrd="0" presId="urn:microsoft.com/office/officeart/2005/8/layout/cycle5"/>
    <dgm:cxn modelId="{76051E05-A771-4C9F-B8F5-399EB67DFB4A}" type="presParOf" srcId="{13331ED9-B005-4AE3-BDF9-8BB2F1DBD625}" destId="{9E51A70B-9509-499E-BFE9-B4ADBC240A67}" srcOrd="5" destOrd="0" presId="urn:microsoft.com/office/officeart/2005/8/layout/cycle5"/>
    <dgm:cxn modelId="{81FB3C60-46A4-41BB-A2D5-3E6CB8AE3C16}" type="presParOf" srcId="{13331ED9-B005-4AE3-BDF9-8BB2F1DBD625}" destId="{2A35C379-6F59-4FA4-979B-035459650A6D}" srcOrd="6" destOrd="0" presId="urn:microsoft.com/office/officeart/2005/8/layout/cycle5"/>
    <dgm:cxn modelId="{026D1581-CE25-45AD-AF8B-871DDE24E433}" type="presParOf" srcId="{13331ED9-B005-4AE3-BDF9-8BB2F1DBD625}" destId="{28125AE4-F8E2-4DBA-B587-2EBBA6705B98}" srcOrd="7" destOrd="0" presId="urn:microsoft.com/office/officeart/2005/8/layout/cycle5"/>
    <dgm:cxn modelId="{A58CD467-B3B2-4D7A-AC3E-A894A669575C}" type="presParOf" srcId="{13331ED9-B005-4AE3-BDF9-8BB2F1DBD625}" destId="{C9B9AED1-D4D1-4B4D-84B9-ADDC87DBA6D8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0CB7A5-A1EF-48EF-8D1A-565C1ED8B098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052B6275-B426-4C66-AE5B-CEFCD3B9A510}">
      <dgm:prSet phldrT="[Texte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  <a:ln w="25400"/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6F4061DF-DA7B-4C39-AAB4-0DCF3256B3B5}" type="parTrans" cxnId="{ADA23289-4768-42F4-9BF6-3444C15C4C47}">
      <dgm:prSet/>
      <dgm:spPr/>
      <dgm:t>
        <a:bodyPr/>
        <a:lstStyle/>
        <a:p>
          <a:endParaRPr lang="fr-FR" sz="1600"/>
        </a:p>
      </dgm:t>
    </dgm:pt>
    <dgm:pt modelId="{61E19173-038D-40FB-B990-124DB4C3B86A}" type="sibTrans" cxnId="{ADA23289-4768-42F4-9BF6-3444C15C4C47}">
      <dgm:prSet/>
      <dgm:spPr/>
      <dgm:t>
        <a:bodyPr/>
        <a:lstStyle/>
        <a:p>
          <a:endParaRPr lang="fr-FR" sz="1600"/>
        </a:p>
      </dgm:t>
    </dgm:pt>
    <dgm:pt modelId="{2E9B5A87-C94A-4334-ADE4-6EAEC1773856}">
      <dgm:prSet phldrT="[Texte]" custT="1"/>
      <dgm:spPr>
        <a:blipFill rotWithShape="0">
          <a:blip xmlns:r="http://schemas.openxmlformats.org/officeDocument/2006/relationships" r:embed="rId2"/>
          <a:stretch>
            <a:fillRect r="-2158" b="-2210"/>
          </a:stretch>
        </a:blipFill>
        <a:ln w="25400"/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D8A012A8-AEFE-4B88-A5D9-955A0A123E39}" type="parTrans" cxnId="{8B48F89D-AAAD-40AC-A82C-336C18F691BE}">
      <dgm:prSet/>
      <dgm:spPr/>
      <dgm:t>
        <a:bodyPr/>
        <a:lstStyle/>
        <a:p>
          <a:endParaRPr lang="fr-FR" sz="1600"/>
        </a:p>
      </dgm:t>
    </dgm:pt>
    <dgm:pt modelId="{D1852006-307B-478C-97A1-D3DDFEF275FE}" type="sibTrans" cxnId="{8B48F89D-AAAD-40AC-A82C-336C18F691BE}">
      <dgm:prSet/>
      <dgm:spPr/>
      <dgm:t>
        <a:bodyPr/>
        <a:lstStyle/>
        <a:p>
          <a:endParaRPr lang="fr-FR" sz="1600"/>
        </a:p>
      </dgm:t>
    </dgm:pt>
    <dgm:pt modelId="{D9184A4B-84A8-4B9D-B858-9CB4250CAFAB}">
      <dgm:prSet phldrT="[Texte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  <a:ln w="25400"/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516C0879-36D3-4EB8-AE19-476062DED8A5}" type="parTrans" cxnId="{C2072164-BEB3-4D9D-B19A-686640FCB127}">
      <dgm:prSet/>
      <dgm:spPr/>
      <dgm:t>
        <a:bodyPr/>
        <a:lstStyle/>
        <a:p>
          <a:endParaRPr lang="fr-FR" sz="1600"/>
        </a:p>
      </dgm:t>
    </dgm:pt>
    <dgm:pt modelId="{FB703A30-7452-461D-BF14-8F499699FC4A}" type="sibTrans" cxnId="{C2072164-BEB3-4D9D-B19A-686640FCB127}">
      <dgm:prSet/>
      <dgm:spPr/>
      <dgm:t>
        <a:bodyPr/>
        <a:lstStyle/>
        <a:p>
          <a:endParaRPr lang="fr-FR" sz="1600"/>
        </a:p>
      </dgm:t>
    </dgm:pt>
    <dgm:pt modelId="{13331ED9-B005-4AE3-BDF9-8BB2F1DBD625}" type="pres">
      <dgm:prSet presAssocID="{D40CB7A5-A1EF-48EF-8D1A-565C1ED8B09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BAD303A-699C-47FB-AF55-415F4D9B45B0}" type="pres">
      <dgm:prSet presAssocID="{052B6275-B426-4C66-AE5B-CEFCD3B9A51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22A9DDE-2A7B-44E1-9945-7C8E629B6395}" type="pres">
      <dgm:prSet presAssocID="{052B6275-B426-4C66-AE5B-CEFCD3B9A510}" presName="spNode" presStyleCnt="0"/>
      <dgm:spPr/>
    </dgm:pt>
    <dgm:pt modelId="{1BA14455-4BCE-405E-ACC9-9E441DDED40D}" type="pres">
      <dgm:prSet presAssocID="{61E19173-038D-40FB-B990-124DB4C3B86A}" presName="sibTrans" presStyleLbl="sibTrans1D1" presStyleIdx="0" presStyleCnt="3"/>
      <dgm:spPr/>
      <dgm:t>
        <a:bodyPr/>
        <a:lstStyle/>
        <a:p>
          <a:endParaRPr lang="fr-FR"/>
        </a:p>
      </dgm:t>
    </dgm:pt>
    <dgm:pt modelId="{BF859BAF-64B2-48D7-B985-1BA03A653EBB}" type="pres">
      <dgm:prSet presAssocID="{2E9B5A87-C94A-4334-ADE4-6EAEC177385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28E4466-D693-4E50-A115-34F51D62F948}" type="pres">
      <dgm:prSet presAssocID="{2E9B5A87-C94A-4334-ADE4-6EAEC1773856}" presName="spNode" presStyleCnt="0"/>
      <dgm:spPr/>
    </dgm:pt>
    <dgm:pt modelId="{9E51A70B-9509-499E-BFE9-B4ADBC240A67}" type="pres">
      <dgm:prSet presAssocID="{D1852006-307B-478C-97A1-D3DDFEF275FE}" presName="sibTrans" presStyleLbl="sibTrans1D1" presStyleIdx="1" presStyleCnt="3"/>
      <dgm:spPr/>
      <dgm:t>
        <a:bodyPr/>
        <a:lstStyle/>
        <a:p>
          <a:endParaRPr lang="fr-FR"/>
        </a:p>
      </dgm:t>
    </dgm:pt>
    <dgm:pt modelId="{2A35C379-6F59-4FA4-979B-035459650A6D}" type="pres">
      <dgm:prSet presAssocID="{D9184A4B-84A8-4B9D-B858-9CB4250CAFAB}" presName="node" presStyleLbl="node1" presStyleIdx="2" presStyleCnt="3" custScaleX="72583" custRadScaleRad="100538" custRadScaleInc="133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8125AE4-F8E2-4DBA-B587-2EBBA6705B98}" type="pres">
      <dgm:prSet presAssocID="{D9184A4B-84A8-4B9D-B858-9CB4250CAFAB}" presName="spNode" presStyleCnt="0"/>
      <dgm:spPr/>
    </dgm:pt>
    <dgm:pt modelId="{C9B9AED1-D4D1-4B4D-84B9-ADDC87DBA6D8}" type="pres">
      <dgm:prSet presAssocID="{FB703A30-7452-461D-BF14-8F499699FC4A}" presName="sibTrans" presStyleLbl="sibTrans1D1" presStyleIdx="2" presStyleCnt="3"/>
      <dgm:spPr/>
      <dgm:t>
        <a:bodyPr/>
        <a:lstStyle/>
        <a:p>
          <a:endParaRPr lang="fr-FR"/>
        </a:p>
      </dgm:t>
    </dgm:pt>
  </dgm:ptLst>
  <dgm:cxnLst>
    <dgm:cxn modelId="{2E6A8B0F-05DF-4E4B-89B8-D072EAEDD30E}" type="presOf" srcId="{FB703A30-7452-461D-BF14-8F499699FC4A}" destId="{C9B9AED1-D4D1-4B4D-84B9-ADDC87DBA6D8}" srcOrd="0" destOrd="0" presId="urn:microsoft.com/office/officeart/2005/8/layout/cycle5"/>
    <dgm:cxn modelId="{C2072164-BEB3-4D9D-B19A-686640FCB127}" srcId="{D40CB7A5-A1EF-48EF-8D1A-565C1ED8B098}" destId="{D9184A4B-84A8-4B9D-B858-9CB4250CAFAB}" srcOrd="2" destOrd="0" parTransId="{516C0879-36D3-4EB8-AE19-476062DED8A5}" sibTransId="{FB703A30-7452-461D-BF14-8F499699FC4A}"/>
    <dgm:cxn modelId="{503404C6-B788-42FA-B50D-261B0A9BAD91}" type="presOf" srcId="{D1852006-307B-478C-97A1-D3DDFEF275FE}" destId="{9E51A70B-9509-499E-BFE9-B4ADBC240A67}" srcOrd="0" destOrd="0" presId="urn:microsoft.com/office/officeart/2005/8/layout/cycle5"/>
    <dgm:cxn modelId="{E04922FD-9CA4-4614-85D0-3193FC5B7CA7}" type="presOf" srcId="{61E19173-038D-40FB-B990-124DB4C3B86A}" destId="{1BA14455-4BCE-405E-ACC9-9E441DDED40D}" srcOrd="0" destOrd="0" presId="urn:microsoft.com/office/officeart/2005/8/layout/cycle5"/>
    <dgm:cxn modelId="{42F48533-78EA-4BFB-AC61-0486E8032F5C}" type="presOf" srcId="{052B6275-B426-4C66-AE5B-CEFCD3B9A510}" destId="{7BAD303A-699C-47FB-AF55-415F4D9B45B0}" srcOrd="0" destOrd="0" presId="urn:microsoft.com/office/officeart/2005/8/layout/cycle5"/>
    <dgm:cxn modelId="{ADA23289-4768-42F4-9BF6-3444C15C4C47}" srcId="{D40CB7A5-A1EF-48EF-8D1A-565C1ED8B098}" destId="{052B6275-B426-4C66-AE5B-CEFCD3B9A510}" srcOrd="0" destOrd="0" parTransId="{6F4061DF-DA7B-4C39-AAB4-0DCF3256B3B5}" sibTransId="{61E19173-038D-40FB-B990-124DB4C3B86A}"/>
    <dgm:cxn modelId="{FA59B63E-E947-49B5-AE8B-0CD4EF860ED0}" type="presOf" srcId="{2E9B5A87-C94A-4334-ADE4-6EAEC1773856}" destId="{BF859BAF-64B2-48D7-B985-1BA03A653EBB}" srcOrd="0" destOrd="0" presId="urn:microsoft.com/office/officeart/2005/8/layout/cycle5"/>
    <dgm:cxn modelId="{574527E9-31E4-4B3A-B9D1-423206DE51C9}" type="presOf" srcId="{D40CB7A5-A1EF-48EF-8D1A-565C1ED8B098}" destId="{13331ED9-B005-4AE3-BDF9-8BB2F1DBD625}" srcOrd="0" destOrd="0" presId="urn:microsoft.com/office/officeart/2005/8/layout/cycle5"/>
    <dgm:cxn modelId="{8B48F89D-AAAD-40AC-A82C-336C18F691BE}" srcId="{D40CB7A5-A1EF-48EF-8D1A-565C1ED8B098}" destId="{2E9B5A87-C94A-4334-ADE4-6EAEC1773856}" srcOrd="1" destOrd="0" parTransId="{D8A012A8-AEFE-4B88-A5D9-955A0A123E39}" sibTransId="{D1852006-307B-478C-97A1-D3DDFEF275FE}"/>
    <dgm:cxn modelId="{6A4799B5-BE04-476B-A957-4C1F019DB37D}" type="presOf" srcId="{D9184A4B-84A8-4B9D-B858-9CB4250CAFAB}" destId="{2A35C379-6F59-4FA4-979B-035459650A6D}" srcOrd="0" destOrd="0" presId="urn:microsoft.com/office/officeart/2005/8/layout/cycle5"/>
    <dgm:cxn modelId="{8D5DE4A5-EB23-4042-B8E0-150F7966AAC0}" type="presParOf" srcId="{13331ED9-B005-4AE3-BDF9-8BB2F1DBD625}" destId="{7BAD303A-699C-47FB-AF55-415F4D9B45B0}" srcOrd="0" destOrd="0" presId="urn:microsoft.com/office/officeart/2005/8/layout/cycle5"/>
    <dgm:cxn modelId="{EE313828-93C5-4E1C-B40C-B62DCEED0C35}" type="presParOf" srcId="{13331ED9-B005-4AE3-BDF9-8BB2F1DBD625}" destId="{222A9DDE-2A7B-44E1-9945-7C8E629B6395}" srcOrd="1" destOrd="0" presId="urn:microsoft.com/office/officeart/2005/8/layout/cycle5"/>
    <dgm:cxn modelId="{73B2994E-B881-4C73-B28D-B1F7DD6E8537}" type="presParOf" srcId="{13331ED9-B005-4AE3-BDF9-8BB2F1DBD625}" destId="{1BA14455-4BCE-405E-ACC9-9E441DDED40D}" srcOrd="2" destOrd="0" presId="urn:microsoft.com/office/officeart/2005/8/layout/cycle5"/>
    <dgm:cxn modelId="{2254387B-98F5-4AAF-B6B9-ADCF054056A1}" type="presParOf" srcId="{13331ED9-B005-4AE3-BDF9-8BB2F1DBD625}" destId="{BF859BAF-64B2-48D7-B985-1BA03A653EBB}" srcOrd="3" destOrd="0" presId="urn:microsoft.com/office/officeart/2005/8/layout/cycle5"/>
    <dgm:cxn modelId="{20225094-56F2-4769-B063-48099458783C}" type="presParOf" srcId="{13331ED9-B005-4AE3-BDF9-8BB2F1DBD625}" destId="{C28E4466-D693-4E50-A115-34F51D62F948}" srcOrd="4" destOrd="0" presId="urn:microsoft.com/office/officeart/2005/8/layout/cycle5"/>
    <dgm:cxn modelId="{76051E05-A771-4C9F-B8F5-399EB67DFB4A}" type="presParOf" srcId="{13331ED9-B005-4AE3-BDF9-8BB2F1DBD625}" destId="{9E51A70B-9509-499E-BFE9-B4ADBC240A67}" srcOrd="5" destOrd="0" presId="urn:microsoft.com/office/officeart/2005/8/layout/cycle5"/>
    <dgm:cxn modelId="{81FB3C60-46A4-41BB-A2D5-3E6CB8AE3C16}" type="presParOf" srcId="{13331ED9-B005-4AE3-BDF9-8BB2F1DBD625}" destId="{2A35C379-6F59-4FA4-979B-035459650A6D}" srcOrd="6" destOrd="0" presId="urn:microsoft.com/office/officeart/2005/8/layout/cycle5"/>
    <dgm:cxn modelId="{026D1581-CE25-45AD-AF8B-871DDE24E433}" type="presParOf" srcId="{13331ED9-B005-4AE3-BDF9-8BB2F1DBD625}" destId="{28125AE4-F8E2-4DBA-B587-2EBBA6705B98}" srcOrd="7" destOrd="0" presId="urn:microsoft.com/office/officeart/2005/8/layout/cycle5"/>
    <dgm:cxn modelId="{A58CD467-B3B2-4D7A-AC3E-A894A669575C}" type="presParOf" srcId="{13331ED9-B005-4AE3-BDF9-8BB2F1DBD625}" destId="{C9B9AED1-D4D1-4B4D-84B9-ADDC87DBA6D8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AD303A-699C-47FB-AF55-415F4D9B45B0}">
      <dsp:nvSpPr>
        <dsp:cNvPr id="0" name=""/>
        <dsp:cNvSpPr/>
      </dsp:nvSpPr>
      <dsp:spPr>
        <a:xfrm>
          <a:off x="1994647" y="1117"/>
          <a:ext cx="1666407" cy="10831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cs typeface="+mn-ea"/>
              <a:sym typeface="+mn-lt"/>
            </a:rPr>
            <a:t>Vibrations dues aux balourds </a:t>
          </a:r>
          <a14:m xmlns:a14="http://schemas.microsoft.com/office/drawing/2010/main">
            <m:oMath xmlns:m="http://schemas.openxmlformats.org/officeDocument/2006/math">
              <m:d>
                <m:dPr>
                  <m:begChr m:val="["/>
                  <m:endChr m:val="]"/>
                  <m:ctrlP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</m:ctrlPr>
                </m:dPr>
                <m:e>
                  <m: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  <m:t>µ</m:t>
                  </m:r>
                  <m: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  <m:t>𝑚</m:t>
                  </m:r>
                </m:e>
              </m:d>
            </m:oMath>
          </a14:m>
          <a:endParaRPr lang="fr-FR" sz="1600" kern="1200" dirty="0" smtClean="0">
            <a:cs typeface="+mn-ea"/>
            <a:sym typeface="+mn-lt"/>
          </a:endParaRPr>
        </a:p>
      </dsp:txBody>
      <dsp:txXfrm>
        <a:off x="2047523" y="53993"/>
        <a:ext cx="1560655" cy="977412"/>
      </dsp:txXfrm>
    </dsp:sp>
    <dsp:sp modelId="{1BA14455-4BCE-405E-ACC9-9E441DDED40D}">
      <dsp:nvSpPr>
        <dsp:cNvPr id="0" name=""/>
        <dsp:cNvSpPr/>
      </dsp:nvSpPr>
      <dsp:spPr>
        <a:xfrm>
          <a:off x="1382300" y="542699"/>
          <a:ext cx="2891100" cy="2891100"/>
        </a:xfrm>
        <a:custGeom>
          <a:avLst/>
          <a:gdLst/>
          <a:ahLst/>
          <a:cxnLst/>
          <a:rect l="0" t="0" r="0" b="0"/>
          <a:pathLst>
            <a:path>
              <a:moveTo>
                <a:pt x="2502785" y="459716"/>
              </a:moveTo>
              <a:arcTo wR="1445550" hR="1445550" stAng="19020095" swAng="2303682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859BAF-64B2-48D7-B985-1BA03A653EBB}">
      <dsp:nvSpPr>
        <dsp:cNvPr id="0" name=""/>
        <dsp:cNvSpPr/>
      </dsp:nvSpPr>
      <dsp:spPr>
        <a:xfrm>
          <a:off x="3246530" y="2169442"/>
          <a:ext cx="1666407" cy="10831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cs typeface="+mn-ea"/>
              <a:sym typeface="+mn-lt"/>
            </a:rPr>
            <a:t>Champ de température non uniforme au rotor </a:t>
          </a:r>
          <a14:m xmlns:a14="http://schemas.microsoft.com/office/drawing/2010/main">
            <m:oMath xmlns:m="http://schemas.openxmlformats.org/officeDocument/2006/math">
              <m:d>
                <m:dPr>
                  <m:begChr m:val="["/>
                  <m:endChr m:val="]"/>
                  <m:ctrlP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</m:ctrlPr>
                </m:dPr>
                <m:e>
                  <m: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  <m:t>°</m:t>
                  </m:r>
                  <m: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  <m:t>𝐶</m:t>
                  </m:r>
                </m:e>
              </m:d>
            </m:oMath>
          </a14:m>
          <a:endParaRPr lang="fr-FR" sz="1600" kern="1200" dirty="0"/>
        </a:p>
      </dsp:txBody>
      <dsp:txXfrm>
        <a:off x="3299406" y="2222318"/>
        <a:ext cx="1560655" cy="977412"/>
      </dsp:txXfrm>
    </dsp:sp>
    <dsp:sp modelId="{9E51A70B-9509-499E-BFE9-B4ADBC240A67}">
      <dsp:nvSpPr>
        <dsp:cNvPr id="0" name=""/>
        <dsp:cNvSpPr/>
      </dsp:nvSpPr>
      <dsp:spPr>
        <a:xfrm>
          <a:off x="1374399" y="547111"/>
          <a:ext cx="2891100" cy="2891100"/>
        </a:xfrm>
        <a:custGeom>
          <a:avLst/>
          <a:gdLst/>
          <a:ahLst/>
          <a:cxnLst/>
          <a:rect l="0" t="0" r="0" b="0"/>
          <a:pathLst>
            <a:path>
              <a:moveTo>
                <a:pt x="1892494" y="2820270"/>
              </a:moveTo>
              <a:arcTo wR="1445550" hR="1445550" stAng="4319388" swAng="2198967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5C379-6F59-4FA4-979B-035459650A6D}">
      <dsp:nvSpPr>
        <dsp:cNvPr id="0" name=""/>
        <dsp:cNvSpPr/>
      </dsp:nvSpPr>
      <dsp:spPr>
        <a:xfrm>
          <a:off x="957760" y="2161586"/>
          <a:ext cx="1209528" cy="10831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cs typeface="+mn-ea"/>
              <a:sym typeface="+mn-lt"/>
            </a:rPr>
            <a:t>Balourd  thermique </a:t>
          </a:r>
          <a:br>
            <a:rPr lang="fr-FR" sz="1600" kern="1200" dirty="0" smtClean="0">
              <a:cs typeface="+mn-ea"/>
              <a:sym typeface="+mn-lt"/>
            </a:rPr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fr-FR" sz="1600" i="1" kern="1200" dirty="0" smtClean="0">
                    <a:latin typeface="Cambria Math" panose="02040503050406030204" pitchFamily="18" charset="0"/>
                    <a:cs typeface="+mn-ea"/>
                    <a:sym typeface="+mn-lt"/>
                  </a:rPr>
                  <m:t>[</m:t>
                </m:r>
                <m:r>
                  <a:rPr lang="fr-FR" sz="1600" i="1" kern="1200" dirty="0" err="1" smtClean="0">
                    <a:latin typeface="Cambria Math" panose="02040503050406030204" pitchFamily="18" charset="0"/>
                    <a:cs typeface="+mn-ea"/>
                    <a:sym typeface="+mn-lt"/>
                  </a:rPr>
                  <m:t>𝑔</m:t>
                </m:r>
                <m:r>
                  <a:rPr lang="fr-FR" sz="16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+mn-ea"/>
                    <a:sym typeface="+mn-lt"/>
                  </a:rPr>
                  <m:t>∙</m:t>
                </m:r>
                <m:r>
                  <a:rPr lang="fr-FR" sz="1600" i="1" kern="1200" dirty="0" err="1" smtClean="0">
                    <a:latin typeface="Cambria Math" panose="02040503050406030204" pitchFamily="18" charset="0"/>
                    <a:cs typeface="+mn-ea"/>
                    <a:sym typeface="+mn-lt"/>
                  </a:rPr>
                  <m:t>𝑚𝑚</m:t>
                </m:r>
                <m:r>
                  <a:rPr lang="fr-FR" sz="1600" i="1" kern="1200" dirty="0" smtClean="0">
                    <a:latin typeface="Cambria Math" panose="02040503050406030204" pitchFamily="18" charset="0"/>
                    <a:cs typeface="+mn-ea"/>
                    <a:sym typeface="+mn-lt"/>
                  </a:rPr>
                  <m:t>]</m:t>
                </m:r>
              </m:oMath>
            </m:oMathPara>
          </a14:m>
          <a:endParaRPr lang="fr-FR" sz="1600" kern="1200" dirty="0"/>
        </a:p>
      </dsp:txBody>
      <dsp:txXfrm>
        <a:off x="1010636" y="2214462"/>
        <a:ext cx="1103776" cy="977412"/>
      </dsp:txXfrm>
    </dsp:sp>
    <dsp:sp modelId="{C9B9AED1-D4D1-4B4D-84B9-ADDC87DBA6D8}">
      <dsp:nvSpPr>
        <dsp:cNvPr id="0" name=""/>
        <dsp:cNvSpPr/>
      </dsp:nvSpPr>
      <dsp:spPr>
        <a:xfrm>
          <a:off x="1375070" y="547766"/>
          <a:ext cx="2891100" cy="2891100"/>
        </a:xfrm>
        <a:custGeom>
          <a:avLst/>
          <a:gdLst/>
          <a:ahLst/>
          <a:cxnLst/>
          <a:rect l="0" t="0" r="0" b="0"/>
          <a:pathLst>
            <a:path>
              <a:moveTo>
                <a:pt x="5703" y="1317269"/>
              </a:moveTo>
              <a:arcTo wR="1445550" hR="1445550" stAng="11105473" swAng="2297137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136B5-A618-4C70-A2EE-CC198472EDCA}" type="datetimeFigureOut">
              <a:rPr lang="fr-FR" smtClean="0"/>
              <a:t>12/03/2019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04967-E590-4836-AAD9-E2D7654ED9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1074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BFA51-AAF0-4DFD-8850-373D7EC21B24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78808-A8C0-4AE8-B04E-F4FD079979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464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46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57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Appliquer la formule de Taylor pour les fonctions R avec plusieurs variables et limiter le développement</a:t>
            </a:r>
            <a:r>
              <a:rPr lang="fr-FR" baseline="0" dirty="0" smtClean="0"/>
              <a:t> à l’ordre 1, on obtient la formulation de la méthode Newton </a:t>
            </a:r>
            <a:r>
              <a:rPr lang="fr-FR" baseline="0" dirty="0" err="1" smtClean="0"/>
              <a:t>Raphson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73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Appliquer la formule de Taylor pour les fonctions R avec plusieurs variables et limiter le développement</a:t>
            </a:r>
            <a:r>
              <a:rPr lang="fr-FR" baseline="0" dirty="0" smtClean="0"/>
              <a:t> à l’ordre 1, on obtient la formulation de la méthode Newton </a:t>
            </a:r>
            <a:r>
              <a:rPr lang="fr-FR" baseline="0" dirty="0" err="1" smtClean="0"/>
              <a:t>Raphson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04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Appliquer la formule de Taylor pour les fonctions R avec plusieurs variables et limiter le développement</a:t>
            </a:r>
            <a:r>
              <a:rPr lang="fr-FR" baseline="0" dirty="0" smtClean="0"/>
              <a:t> à l’ordre 1, on obtient la formulation de la méthode Newton </a:t>
            </a:r>
            <a:r>
              <a:rPr lang="fr-FR" baseline="0" dirty="0" err="1" smtClean="0"/>
              <a:t>Raphson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61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85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102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59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03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17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57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67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62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89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96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607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94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821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14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756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40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35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99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070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572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141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770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255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721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260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881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687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46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598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370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00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568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127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980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735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892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031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359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53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* Origine du phénomène a été bien connu depuis le</a:t>
            </a:r>
            <a:r>
              <a:rPr lang="fr-FR" baseline="0" dirty="0" smtClean="0"/>
              <a:t> dernier décennie, cependant  la justification quantifié du déclenchement de l’effet Morton instable reste encore à clarifier. Ainsi …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160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583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822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028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27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85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07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48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62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79D7C-9AB4-4190-9B61-2854A9119619}" type="datetime1">
              <a:rPr lang="fr-FR" smtClean="0"/>
              <a:t>12/03/2019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74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FF091-C5F8-4B7A-90FD-231C428F85A7}" type="datetime1">
              <a:rPr lang="fr-FR" smtClean="0"/>
              <a:t>12/03/2019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61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2B53-FE91-4BB6-92C7-763706B07DC4}" type="datetime1">
              <a:rPr lang="fr-FR" smtClean="0"/>
              <a:t>12/03/2019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E1889-2719-42FC-A459-62F5CD4E4BEA}" type="datetime1">
              <a:rPr lang="fr-FR" smtClean="0"/>
              <a:t>12/03/2019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89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50B86-E80C-4959-8006-BAF15E5DB4EE}" type="datetime1">
              <a:rPr lang="fr-FR" smtClean="0"/>
              <a:t>12/03/2019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20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A4630-E808-46C9-B1AA-7A5C8D70346B}" type="datetime1">
              <a:rPr lang="fr-FR" smtClean="0"/>
              <a:t>12/03/2019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67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8EC92-11B7-4D65-ADFB-560C23A48A56}" type="datetime1">
              <a:rPr lang="fr-FR" smtClean="0"/>
              <a:t>12/03/2019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81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E34E-A80B-4258-BAC4-314CC818AD42}" type="datetime1">
              <a:rPr lang="fr-FR" smtClean="0"/>
              <a:t>12/03/2019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89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FB61-D5AC-494A-BE6E-DC6C2183AC1F}" type="datetime1">
              <a:rPr lang="fr-FR" smtClean="0"/>
              <a:t>12/03/2019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20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20D5-2C9D-4321-9706-7610B7E2BC51}" type="datetime1">
              <a:rPr lang="fr-FR" smtClean="0"/>
              <a:t>12/03/2019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62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0C0D7-CC67-4639-BC36-284DC5083D60}" type="datetime1">
              <a:rPr lang="fr-FR" smtClean="0"/>
              <a:t>12/03/2019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19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D5B56-C42D-4F2A-8B6A-9E4F6CC92A01}" type="datetime1">
              <a:rPr lang="fr-FR" smtClean="0"/>
              <a:t>12/03/2019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46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6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0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710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10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9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6.png"/><Relationship Id="rId7" Type="http://schemas.openxmlformats.org/officeDocument/2006/relationships/image" Target="../media/image11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80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6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81.png"/><Relationship Id="rId3" Type="http://schemas.openxmlformats.org/officeDocument/2006/relationships/image" Target="../media/image17.png"/><Relationship Id="rId7" Type="http://schemas.openxmlformats.org/officeDocument/2006/relationships/image" Target="../media/image74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17.png"/><Relationship Id="rId21" Type="http://schemas.openxmlformats.org/officeDocument/2006/relationships/image" Target="../media/image95.png"/><Relationship Id="rId7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91.png"/><Relationship Id="rId20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86.png"/><Relationship Id="rId15" Type="http://schemas.openxmlformats.org/officeDocument/2006/relationships/image" Target="../media/image90.png"/><Relationship Id="rId19" Type="http://schemas.openxmlformats.org/officeDocument/2006/relationships/image" Target="../media/image94.png"/><Relationship Id="rId4" Type="http://schemas.openxmlformats.org/officeDocument/2006/relationships/image" Target="../media/image16.png"/><Relationship Id="rId9" Type="http://schemas.openxmlformats.org/officeDocument/2006/relationships/image" Target="../media/image89.png"/><Relationship Id="rId1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7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7.png"/><Relationship Id="rId7" Type="http://schemas.openxmlformats.org/officeDocument/2006/relationships/image" Target="../media/image96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08.png"/><Relationship Id="rId5" Type="http://schemas.openxmlformats.org/officeDocument/2006/relationships/image" Target="../media/image104.png"/><Relationship Id="rId10" Type="http://schemas.openxmlformats.org/officeDocument/2006/relationships/image" Target="../media/image107.png"/><Relationship Id="rId4" Type="http://schemas.openxmlformats.org/officeDocument/2006/relationships/image" Target="../media/image103.png"/><Relationship Id="rId9" Type="http://schemas.openxmlformats.org/officeDocument/2006/relationships/image" Target="../media/image10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7.png"/><Relationship Id="rId3" Type="http://schemas.openxmlformats.org/officeDocument/2006/relationships/image" Target="../media/image18.png"/><Relationship Id="rId7" Type="http://schemas.openxmlformats.org/officeDocument/2006/relationships/image" Target="../media/image11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7.png"/><Relationship Id="rId10" Type="http://schemas.openxmlformats.org/officeDocument/2006/relationships/image" Target="../media/image115.png"/><Relationship Id="rId4" Type="http://schemas.openxmlformats.org/officeDocument/2006/relationships/image" Target="../media/image16.png"/><Relationship Id="rId9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8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8.png"/><Relationship Id="rId5" Type="http://schemas.openxmlformats.org/officeDocument/2006/relationships/image" Target="../media/image18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3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10" Type="http://schemas.openxmlformats.org/officeDocument/2006/relationships/image" Target="../media/image208.png"/><Relationship Id="rId4" Type="http://schemas.openxmlformats.org/officeDocument/2006/relationships/image" Target="../media/image203.png"/><Relationship Id="rId9" Type="http://schemas.openxmlformats.org/officeDocument/2006/relationships/image" Target="../media/image20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17.png"/><Relationship Id="rId18" Type="http://schemas.openxmlformats.org/officeDocument/2006/relationships/image" Target="../media/image14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6.png"/><Relationship Id="rId17" Type="http://schemas.openxmlformats.org/officeDocument/2006/relationships/image" Target="../media/image131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2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10.png"/><Relationship Id="rId10" Type="http://schemas.openxmlformats.org/officeDocument/2006/relationships/diagramQuickStyle" Target="../diagrams/quickStyle1.xml"/><Relationship Id="rId19" Type="http://schemas.openxmlformats.org/officeDocument/2006/relationships/image" Target="../media/image15.png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090736"/>
              </p:ext>
            </p:extLst>
          </p:nvPr>
        </p:nvGraphicFramePr>
        <p:xfrm>
          <a:off x="3053561" y="2494881"/>
          <a:ext cx="563438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41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001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Doctorant </a:t>
                      </a:r>
                      <a:r>
                        <a:rPr lang="fr-FR" b="1" i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fr-FR" b="1" i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Silun ZHANG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Directeur</a:t>
                      </a:r>
                      <a:r>
                        <a:rPr lang="fr-FR" b="1" i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 thèse </a:t>
                      </a:r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fr-FR" b="1" i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Mihaï ARGHIR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Encadrant</a:t>
                      </a:r>
                      <a:r>
                        <a:rPr lang="fr-FR" b="1" i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industriel</a:t>
                      </a:r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fr-FR" b="1" i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cap="none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Mohamed-Amine HASSINI</a:t>
                      </a:r>
                      <a:endParaRPr lang="en-US" cap="small" baseline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322847" y="1579117"/>
            <a:ext cx="9418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28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Analyse de l’effet Morton dans les turbines à vapeur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739985"/>
              </p:ext>
            </p:extLst>
          </p:nvPr>
        </p:nvGraphicFramePr>
        <p:xfrm>
          <a:off x="635268" y="3999945"/>
          <a:ext cx="10341540" cy="2164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71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375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568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30923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b="1" i="1" u="sng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Jury</a:t>
                      </a:r>
                      <a:endParaRPr lang="en-US" sz="1600" b="1" i="1" u="sng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b="1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Georges </a:t>
                      </a:r>
                      <a:r>
                        <a:rPr lang="en-US" sz="1400" b="0" i="0" cap="all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Jacquet-Richardet</a:t>
                      </a:r>
                      <a:endParaRPr lang="en-US" sz="1400" b="0" i="0" cap="all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Professeur</a:t>
                      </a:r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1400" b="0" i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INSA de Lyon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Rapporteur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Fabrice THOUVEREZ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Professeur, Ecole</a:t>
                      </a:r>
                      <a:r>
                        <a:rPr lang="fr-FR" sz="1400" b="0" i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Centrale de Lyon</a:t>
                      </a:r>
                      <a:endParaRPr lang="fr-FR" sz="1400" b="0" i="0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Rapporteur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Aline BELEY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Ingénieur développement sénior, ANSYS France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Examinatrice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Michel FILLON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Directeur de recherche, CNRS</a:t>
                      </a:r>
                      <a:endParaRPr lang="fr-FR" sz="1400" b="0" i="0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Examinateur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Mihaï ARGHIR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Professeur, Université de </a:t>
                      </a:r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Poitiers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Examinateur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Mohamed-Amine HASSINI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Ingénieur de recherche expert, EDF R&amp;D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Examinateur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0F3DEE16-C95A-4B87-8CA0-95075DBA72E2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635268" y="187217"/>
            <a:ext cx="10899780" cy="1116481"/>
            <a:chOff x="635268" y="187217"/>
            <a:chExt cx="10899780" cy="1116481"/>
          </a:xfrm>
        </p:grpSpPr>
        <p:pic>
          <p:nvPicPr>
            <p:cNvPr id="22" name="Picture 17" descr="Résultat de recherche d'images pour &quot;université de poitiers faculté des sciences&quot;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68" y="307460"/>
              <a:ext cx="1430897" cy="875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084" y="307460"/>
              <a:ext cx="1427780" cy="875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4" descr="http://www.icone-png.com/png/53/53206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859" y="307460"/>
              <a:ext cx="2026325" cy="87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36371" y="441420"/>
              <a:ext cx="1903857" cy="608076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18567" y="187217"/>
              <a:ext cx="1116481" cy="111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4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="" xmlns:a16="http://schemas.microsoft.com/office/drawing/2014/main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374068" y="1288564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03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-0.00234 0.2247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26" name="ZoneTexte 25"/>
          <p:cNvSpPr txBox="1"/>
          <p:nvPr/>
        </p:nvSpPr>
        <p:spPr>
          <a:xfrm>
            <a:off x="1413803" y="1029393"/>
            <a:ext cx="5728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du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rotor rigide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 quatre degré de liberté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600" b="1" dirty="0" smtClean="0">
                <a:cs typeface="Times New Roman" panose="02020603050405020304" pitchFamily="18" charset="0"/>
              </a:rPr>
              <a:t>rotor à 4DDL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1482302" y="1413590"/>
            <a:ext cx="8604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d’utilisation : fréquence de rotation  &lt;&lt;  fréquence du premier mode de flexion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2" name="Groupe 271"/>
          <p:cNvGrpSpPr/>
          <p:nvPr/>
        </p:nvGrpSpPr>
        <p:grpSpPr>
          <a:xfrm>
            <a:off x="4845494" y="2611261"/>
            <a:ext cx="5921038" cy="1575482"/>
            <a:chOff x="4866512" y="4558841"/>
            <a:chExt cx="5921038" cy="1575482"/>
          </a:xfrm>
        </p:grpSpPr>
        <p:grpSp>
          <p:nvGrpSpPr>
            <p:cNvPr id="273" name="Groupe 272"/>
            <p:cNvGrpSpPr/>
            <p:nvPr/>
          </p:nvGrpSpPr>
          <p:grpSpPr>
            <a:xfrm>
              <a:off x="4866512" y="4558841"/>
              <a:ext cx="4371501" cy="788968"/>
              <a:chOff x="2073558" y="2233631"/>
              <a:chExt cx="4371501" cy="788968"/>
            </a:xfrm>
          </p:grpSpPr>
          <p:grpSp>
            <p:nvGrpSpPr>
              <p:cNvPr id="277" name="Groupe 276"/>
              <p:cNvGrpSpPr/>
              <p:nvPr/>
            </p:nvGrpSpPr>
            <p:grpSpPr>
              <a:xfrm>
                <a:off x="2073558" y="2233631"/>
                <a:ext cx="4371501" cy="697866"/>
                <a:chOff x="2073558" y="2233631"/>
                <a:chExt cx="4371501" cy="697866"/>
              </a:xfrm>
            </p:grpSpPr>
            <p:sp>
              <p:nvSpPr>
                <p:cNvPr id="279" name="Rectangle 278"/>
                <p:cNvSpPr/>
                <p:nvPr/>
              </p:nvSpPr>
              <p:spPr>
                <a:xfrm>
                  <a:off x="2073558" y="2436784"/>
                  <a:ext cx="4019017" cy="316690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6048088" y="2233631"/>
                  <a:ext cx="396971" cy="6978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78" name="Rectangle 277"/>
              <p:cNvSpPr/>
              <p:nvPr/>
            </p:nvSpPr>
            <p:spPr>
              <a:xfrm>
                <a:off x="6184928" y="2940406"/>
                <a:ext cx="123290" cy="82193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4" name="ZoneTexte 273"/>
            <p:cNvSpPr txBox="1"/>
            <p:nvPr/>
          </p:nvSpPr>
          <p:spPr>
            <a:xfrm>
              <a:off x="8717893" y="5795769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Disque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5" name="ZoneTexte 274"/>
            <p:cNvSpPr txBox="1"/>
            <p:nvPr/>
          </p:nvSpPr>
          <p:spPr>
            <a:xfrm>
              <a:off x="9711614" y="5073530"/>
              <a:ext cx="10759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Balourd </a:t>
              </a:r>
              <a:b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mécanique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6" name="Connecteur en arc 275"/>
            <p:cNvCxnSpPr>
              <a:stCxn id="275" idx="1"/>
              <a:endCxn id="278" idx="3"/>
            </p:cNvCxnSpPr>
            <p:nvPr/>
          </p:nvCxnSpPr>
          <p:spPr>
            <a:xfrm rot="10800000">
              <a:off x="9101172" y="5306714"/>
              <a:ext cx="610442" cy="5920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e 280"/>
          <p:cNvGrpSpPr/>
          <p:nvPr/>
        </p:nvGrpSpPr>
        <p:grpSpPr>
          <a:xfrm>
            <a:off x="5006541" y="2518121"/>
            <a:ext cx="3552107" cy="1668622"/>
            <a:chOff x="2365187" y="2146718"/>
            <a:chExt cx="3552107" cy="1668622"/>
          </a:xfrm>
        </p:grpSpPr>
        <p:sp>
          <p:nvSpPr>
            <p:cNvPr id="282" name="Rectangle 281"/>
            <p:cNvSpPr/>
            <p:nvPr/>
          </p:nvSpPr>
          <p:spPr>
            <a:xfrm>
              <a:off x="2581392" y="2146718"/>
              <a:ext cx="330594" cy="8901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5251266" y="2173306"/>
              <a:ext cx="330594" cy="8901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4" name="ZoneTexte 283"/>
            <p:cNvSpPr txBox="1"/>
            <p:nvPr/>
          </p:nvSpPr>
          <p:spPr>
            <a:xfrm>
              <a:off x="2365187" y="3459398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Palier 1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5" name="ZoneTexte 284"/>
            <p:cNvSpPr txBox="1"/>
            <p:nvPr/>
          </p:nvSpPr>
          <p:spPr>
            <a:xfrm>
              <a:off x="5097839" y="3476786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Palier 2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6" name="Groupe 285"/>
          <p:cNvGrpSpPr/>
          <p:nvPr/>
        </p:nvGrpSpPr>
        <p:grpSpPr>
          <a:xfrm>
            <a:off x="5334503" y="2229589"/>
            <a:ext cx="4685167" cy="1589517"/>
            <a:chOff x="2075643" y="1878955"/>
            <a:chExt cx="4685167" cy="1589517"/>
          </a:xfrm>
        </p:grpSpPr>
        <p:grpSp>
          <p:nvGrpSpPr>
            <p:cNvPr id="287" name="Groupe 286"/>
            <p:cNvGrpSpPr/>
            <p:nvPr/>
          </p:nvGrpSpPr>
          <p:grpSpPr>
            <a:xfrm>
              <a:off x="2075643" y="1878955"/>
              <a:ext cx="4685167" cy="1589517"/>
              <a:chOff x="2706259" y="1848650"/>
              <a:chExt cx="4685167" cy="1589517"/>
            </a:xfrm>
          </p:grpSpPr>
          <p:grpSp>
            <p:nvGrpSpPr>
              <p:cNvPr id="291" name="Groupe 290"/>
              <p:cNvGrpSpPr/>
              <p:nvPr/>
            </p:nvGrpSpPr>
            <p:grpSpPr>
              <a:xfrm>
                <a:off x="6363772" y="2015703"/>
                <a:ext cx="1027654" cy="1371847"/>
                <a:chOff x="9991892" y="3026781"/>
                <a:chExt cx="1027654" cy="1371847"/>
              </a:xfrm>
            </p:grpSpPr>
            <p:cxnSp>
              <p:nvCxnSpPr>
                <p:cNvPr id="302" name="Connecteur droit avec flèche 301"/>
                <p:cNvCxnSpPr/>
                <p:nvPr/>
              </p:nvCxnSpPr>
              <p:spPr>
                <a:xfrm flipV="1">
                  <a:off x="9991892" y="3326434"/>
                  <a:ext cx="447201" cy="29007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3" name="Zone de texte 153"/>
                    <p:cNvSpPr txBox="1"/>
                    <p:nvPr/>
                  </p:nvSpPr>
                  <p:spPr>
                    <a:xfrm>
                      <a:off x="10026475" y="4123978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𝒙𝑼</m:t>
                                </m:r>
                              </m:sub>
                            </m:sSub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3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26475" y="4123978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r="-46939" b="-15556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4" name="Zone de texte 153"/>
                    <p:cNvSpPr txBox="1"/>
                    <p:nvPr/>
                  </p:nvSpPr>
                  <p:spPr>
                    <a:xfrm>
                      <a:off x="10430346" y="3026781"/>
                      <a:ext cx="589200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𝒚𝑼</m:t>
                                </m:r>
                              </m:sub>
                            </m:sSub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4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430346" y="3026781"/>
                      <a:ext cx="589200" cy="27465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35556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5" name="Connecteur droit avec flèche 304"/>
                <p:cNvCxnSpPr/>
                <p:nvPr/>
              </p:nvCxnSpPr>
              <p:spPr>
                <a:xfrm>
                  <a:off x="10010675" y="3610902"/>
                  <a:ext cx="0" cy="66531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2" name="Groupe 291"/>
              <p:cNvGrpSpPr/>
              <p:nvPr/>
            </p:nvGrpSpPr>
            <p:grpSpPr>
              <a:xfrm>
                <a:off x="5412802" y="1848650"/>
                <a:ext cx="730794" cy="1589517"/>
                <a:chOff x="7287732" y="2837460"/>
                <a:chExt cx="730794" cy="1589517"/>
              </a:xfrm>
            </p:grpSpPr>
            <p:cxnSp>
              <p:nvCxnSpPr>
                <p:cNvPr id="298" name="Connecteur droit avec flèche 297"/>
                <p:cNvCxnSpPr/>
                <p:nvPr/>
              </p:nvCxnSpPr>
              <p:spPr>
                <a:xfrm flipV="1">
                  <a:off x="7291494" y="3275028"/>
                  <a:ext cx="483482" cy="31360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9" name="Zone de texte 153"/>
                    <p:cNvSpPr txBox="1"/>
                    <p:nvPr/>
                  </p:nvSpPr>
                  <p:spPr>
                    <a:xfrm>
                      <a:off x="7319779" y="4152327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sub>
                              <m:sup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9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19779" y="4152327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r="-6000" b="-20000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0" name="Zone de texte 153"/>
                    <p:cNvSpPr txBox="1"/>
                    <p:nvPr/>
                  </p:nvSpPr>
                  <p:spPr>
                    <a:xfrm>
                      <a:off x="7429326" y="2837460"/>
                      <a:ext cx="589200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sub>
                              <m:sup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0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29326" y="2837460"/>
                      <a:ext cx="589200" cy="27465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b="-37778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1" name="Connecteur droit avec flèche 300"/>
                <p:cNvCxnSpPr/>
                <p:nvPr/>
              </p:nvCxnSpPr>
              <p:spPr>
                <a:xfrm flipH="1">
                  <a:off x="7287732" y="3580630"/>
                  <a:ext cx="6107" cy="72561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e 292"/>
              <p:cNvGrpSpPr/>
              <p:nvPr/>
            </p:nvGrpSpPr>
            <p:grpSpPr>
              <a:xfrm>
                <a:off x="2706259" y="2004659"/>
                <a:ext cx="1049300" cy="1397801"/>
                <a:chOff x="2706259" y="2004659"/>
                <a:chExt cx="1049300" cy="1397801"/>
              </a:xfrm>
            </p:grpSpPr>
            <p:cxnSp>
              <p:nvCxnSpPr>
                <p:cNvPr id="294" name="Connecteur droit avec flèche 293"/>
                <p:cNvCxnSpPr/>
                <p:nvPr/>
              </p:nvCxnSpPr>
              <p:spPr>
                <a:xfrm flipV="1">
                  <a:off x="2735125" y="2228180"/>
                  <a:ext cx="545765" cy="35400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5" name="Zone de texte 153"/>
                    <p:cNvSpPr txBox="1"/>
                    <p:nvPr/>
                  </p:nvSpPr>
                  <p:spPr>
                    <a:xfrm>
                      <a:off x="2706259" y="3127810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sub>
                              <m:sup>
                                <m:r>
                                  <a:rPr lang="fr-FR" b="1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5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06259" y="3127810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r="-4000" b="-17778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6" name="Zone de texte 153"/>
                    <p:cNvSpPr txBox="1"/>
                    <p:nvPr/>
                  </p:nvSpPr>
                  <p:spPr>
                    <a:xfrm>
                      <a:off x="3166359" y="2004659"/>
                      <a:ext cx="589200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sub>
                              <m:sup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6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66359" y="2004659"/>
                      <a:ext cx="589200" cy="27465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37778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97" name="Connecteur droit avec flèche 296"/>
                <p:cNvCxnSpPr/>
                <p:nvPr/>
              </p:nvCxnSpPr>
              <p:spPr>
                <a:xfrm>
                  <a:off x="2735124" y="2582185"/>
                  <a:ext cx="1" cy="73733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8" name="Groupe 287"/>
            <p:cNvGrpSpPr/>
            <p:nvPr/>
          </p:nvGrpSpPr>
          <p:grpSpPr>
            <a:xfrm>
              <a:off x="3052817" y="2639680"/>
              <a:ext cx="609725" cy="655760"/>
              <a:chOff x="3683433" y="2609375"/>
              <a:chExt cx="609725" cy="6557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9" name="Zone de texte 153"/>
                  <p:cNvSpPr txBox="1"/>
                  <p:nvPr/>
                </p:nvSpPr>
                <p:spPr>
                  <a:xfrm>
                    <a:off x="3683433" y="2990485"/>
                    <a:ext cx="589200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sub>
                          </m:sSub>
                          <m:r>
                            <a:rPr lang="fr-FR" b="1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𝒈</m:t>
                          </m:r>
                        </m:oMath>
                      </m:oMathPara>
                    </a14:m>
                    <a:endParaRPr lang="fr-FR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9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3433" y="2990485"/>
                    <a:ext cx="589200" cy="274650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b="-15556"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0" name="Connecteur droit avec flèche 289"/>
              <p:cNvCxnSpPr/>
              <p:nvPr/>
            </p:nvCxnSpPr>
            <p:spPr>
              <a:xfrm>
                <a:off x="4293158" y="2609375"/>
                <a:ext cx="0" cy="54859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6" name="Groupe 305"/>
          <p:cNvGrpSpPr/>
          <p:nvPr/>
        </p:nvGrpSpPr>
        <p:grpSpPr>
          <a:xfrm>
            <a:off x="5359028" y="1757262"/>
            <a:ext cx="3640431" cy="1344631"/>
            <a:chOff x="3196688" y="2885419"/>
            <a:chExt cx="3640431" cy="1344631"/>
          </a:xfrm>
        </p:grpSpPr>
        <p:cxnSp>
          <p:nvCxnSpPr>
            <p:cNvPr id="307" name="Connecteur droit 306"/>
            <p:cNvCxnSpPr/>
            <p:nvPr/>
          </p:nvCxnSpPr>
          <p:spPr>
            <a:xfrm>
              <a:off x="3196688" y="3097804"/>
              <a:ext cx="0" cy="107450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Connecteur droit 307"/>
            <p:cNvCxnSpPr/>
            <p:nvPr/>
          </p:nvCxnSpPr>
          <p:spPr>
            <a:xfrm>
              <a:off x="5890777" y="3097804"/>
              <a:ext cx="0" cy="107450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9" name="Connecteur droit 308"/>
            <p:cNvCxnSpPr/>
            <p:nvPr/>
          </p:nvCxnSpPr>
          <p:spPr>
            <a:xfrm>
              <a:off x="4755053" y="2885419"/>
              <a:ext cx="0" cy="1344631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0" name="Connecteur droit avec flèche 309"/>
            <p:cNvCxnSpPr/>
            <p:nvPr/>
          </p:nvCxnSpPr>
          <p:spPr>
            <a:xfrm>
              <a:off x="3216021" y="3247935"/>
              <a:ext cx="1522259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cteur droit avec flèche 310"/>
            <p:cNvCxnSpPr/>
            <p:nvPr/>
          </p:nvCxnSpPr>
          <p:spPr>
            <a:xfrm>
              <a:off x="4773026" y="3495071"/>
              <a:ext cx="1128012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Connecteur droit avec flèche 311"/>
            <p:cNvCxnSpPr/>
            <p:nvPr/>
          </p:nvCxnSpPr>
          <p:spPr>
            <a:xfrm>
              <a:off x="4800241" y="2948247"/>
              <a:ext cx="2029435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3" name="ZoneTexte 312"/>
                <p:cNvSpPr txBox="1"/>
                <p:nvPr/>
              </p:nvSpPr>
              <p:spPr>
                <a:xfrm>
                  <a:off x="3739898" y="2885419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13" name="ZoneTexte 3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9898" y="2885419"/>
                  <a:ext cx="456279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4" name="ZoneTexte 313"/>
                <p:cNvSpPr txBox="1"/>
                <p:nvPr/>
              </p:nvSpPr>
              <p:spPr>
                <a:xfrm>
                  <a:off x="5016313" y="3070085"/>
                  <a:ext cx="4616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314" name="ZoneTexte 3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6313" y="3070085"/>
                  <a:ext cx="461600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5" name="ZoneTexte 314"/>
                <p:cNvSpPr txBox="1"/>
                <p:nvPr/>
              </p:nvSpPr>
              <p:spPr>
                <a:xfrm>
                  <a:off x="5959765" y="2940117"/>
                  <a:ext cx="4692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15" name="ZoneTexte 3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9765" y="2940117"/>
                  <a:ext cx="469296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6" name="Connecteur droit 315"/>
            <p:cNvCxnSpPr/>
            <p:nvPr/>
          </p:nvCxnSpPr>
          <p:spPr>
            <a:xfrm>
              <a:off x="6837119" y="2940117"/>
              <a:ext cx="0" cy="124933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7" name="Groupe 316"/>
          <p:cNvGrpSpPr/>
          <p:nvPr/>
        </p:nvGrpSpPr>
        <p:grpSpPr>
          <a:xfrm>
            <a:off x="3586172" y="2329401"/>
            <a:ext cx="5748243" cy="1429491"/>
            <a:chOff x="1095180" y="2421902"/>
            <a:chExt cx="5748243" cy="1429491"/>
          </a:xfrm>
        </p:grpSpPr>
        <p:grpSp>
          <p:nvGrpSpPr>
            <p:cNvPr id="318" name="Groupe 317"/>
            <p:cNvGrpSpPr/>
            <p:nvPr/>
          </p:nvGrpSpPr>
          <p:grpSpPr>
            <a:xfrm>
              <a:off x="2146313" y="2539089"/>
              <a:ext cx="4697110" cy="634187"/>
              <a:chOff x="1857802" y="3085110"/>
              <a:chExt cx="4697110" cy="634187"/>
            </a:xfrm>
          </p:grpSpPr>
          <p:sp>
            <p:nvSpPr>
              <p:cNvPr id="338" name="Ellipse 337"/>
              <p:cNvSpPr/>
              <p:nvPr/>
            </p:nvSpPr>
            <p:spPr>
              <a:xfrm>
                <a:off x="4033030" y="3519272"/>
                <a:ext cx="200025" cy="20002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cxnSp>
            <p:nvCxnSpPr>
              <p:cNvPr id="339" name="Connecteur droit 338"/>
              <p:cNvCxnSpPr/>
              <p:nvPr/>
            </p:nvCxnSpPr>
            <p:spPr>
              <a:xfrm>
                <a:off x="1857802" y="3604461"/>
                <a:ext cx="4697110" cy="0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0" name="ZoneTexte 339"/>
                  <p:cNvSpPr txBox="1"/>
                  <p:nvPr/>
                </p:nvSpPr>
                <p:spPr>
                  <a:xfrm>
                    <a:off x="3731805" y="3085110"/>
                    <a:ext cx="47455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40" name="ZoneTexte 3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1805" y="3085110"/>
                    <a:ext cx="474552" cy="36933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19" name="Groupe 318"/>
            <p:cNvGrpSpPr/>
            <p:nvPr/>
          </p:nvGrpSpPr>
          <p:grpSpPr>
            <a:xfrm>
              <a:off x="1095180" y="2421902"/>
              <a:ext cx="1127467" cy="1429491"/>
              <a:chOff x="986142" y="2446409"/>
              <a:chExt cx="1127467" cy="1429491"/>
            </a:xfrm>
          </p:grpSpPr>
          <p:grpSp>
            <p:nvGrpSpPr>
              <p:cNvPr id="320" name="Groupe 319"/>
              <p:cNvGrpSpPr/>
              <p:nvPr/>
            </p:nvGrpSpPr>
            <p:grpSpPr>
              <a:xfrm>
                <a:off x="986142" y="2446409"/>
                <a:ext cx="1127467" cy="1429491"/>
                <a:chOff x="724214" y="2859266"/>
                <a:chExt cx="1127467" cy="1429491"/>
              </a:xfrm>
            </p:grpSpPr>
            <p:grpSp>
              <p:nvGrpSpPr>
                <p:cNvPr id="325" name="Groupe 324"/>
                <p:cNvGrpSpPr/>
                <p:nvPr/>
              </p:nvGrpSpPr>
              <p:grpSpPr>
                <a:xfrm>
                  <a:off x="1053220" y="2859266"/>
                  <a:ext cx="798461" cy="1429491"/>
                  <a:chOff x="1049422" y="2910837"/>
                  <a:chExt cx="798461" cy="1429491"/>
                </a:xfrm>
              </p:grpSpPr>
              <p:cxnSp>
                <p:nvCxnSpPr>
                  <p:cNvPr id="332" name="Connecteur droit avec flèche 331"/>
                  <p:cNvCxnSpPr/>
                  <p:nvPr/>
                </p:nvCxnSpPr>
                <p:spPr>
                  <a:xfrm>
                    <a:off x="1066579" y="3525170"/>
                    <a:ext cx="624466" cy="0"/>
                  </a:xfrm>
                  <a:prstGeom prst="straightConnector1">
                    <a:avLst/>
                  </a:prstGeom>
                  <a:ln w="19050">
                    <a:solidFill>
                      <a:srgbClr val="76717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Connecteur droit avec flèche 332"/>
                  <p:cNvCxnSpPr/>
                  <p:nvPr/>
                </p:nvCxnSpPr>
                <p:spPr>
                  <a:xfrm>
                    <a:off x="1066580" y="3525170"/>
                    <a:ext cx="0" cy="677833"/>
                  </a:xfrm>
                  <a:prstGeom prst="straightConnector1">
                    <a:avLst/>
                  </a:prstGeom>
                  <a:ln w="19050">
                    <a:solidFill>
                      <a:srgbClr val="76717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4" name="Zone de texte 153"/>
                      <p:cNvSpPr txBox="1"/>
                      <p:nvPr/>
                    </p:nvSpPr>
                    <p:spPr>
                      <a:xfrm>
                        <a:off x="1049422" y="4065678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1" i="1" smtClean="0">
                                <a:solidFill>
                                  <a:srgbClr val="76717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34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49422" y="4065678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5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5" name="Zone de texte 154"/>
                      <p:cNvSpPr txBox="1"/>
                      <p:nvPr/>
                    </p:nvSpPr>
                    <p:spPr>
                      <a:xfrm>
                        <a:off x="1546135" y="3480903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1" i="1" dirty="0" smtClean="0">
                                <a:solidFill>
                                  <a:srgbClr val="76717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𝒁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35" name="Zone de texte 15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46135" y="3480903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6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6" name="Zone de texte 154"/>
                      <p:cNvSpPr txBox="1"/>
                      <p:nvPr/>
                    </p:nvSpPr>
                    <p:spPr>
                      <a:xfrm>
                        <a:off x="1415686" y="2910837"/>
                        <a:ext cx="183498" cy="2742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1" i="1" dirty="0" smtClean="0">
                                <a:solidFill>
                                  <a:srgbClr val="76717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36" name="Zone de texte 15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415686" y="2910837"/>
                        <a:ext cx="183498" cy="274250"/>
                      </a:xfrm>
                      <a:prstGeom prst="rect">
                        <a:avLst/>
                      </a:prstGeom>
                      <a:blipFill rotWithShape="0">
                        <a:blip r:embed="rId17"/>
                        <a:stretch>
                          <a:fillRect r="-43333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37" name="Connecteur droit avec flèche 336"/>
                  <p:cNvCxnSpPr/>
                  <p:nvPr/>
                </p:nvCxnSpPr>
                <p:spPr>
                  <a:xfrm flipV="1">
                    <a:off x="1066579" y="3125988"/>
                    <a:ext cx="599334" cy="401932"/>
                  </a:xfrm>
                  <a:prstGeom prst="straightConnector1">
                    <a:avLst/>
                  </a:prstGeom>
                  <a:ln w="19050">
                    <a:solidFill>
                      <a:srgbClr val="76717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724214" y="3727527"/>
                  <a:ext cx="472729" cy="290512"/>
                  <a:chOff x="724214" y="3727527"/>
                  <a:chExt cx="472729" cy="290512"/>
                </a:xfrm>
              </p:grpSpPr>
              <p:sp>
                <p:nvSpPr>
                  <p:cNvPr id="330" name="Arc 329"/>
                  <p:cNvSpPr/>
                  <p:nvPr/>
                </p:nvSpPr>
                <p:spPr>
                  <a:xfrm rot="7260465">
                    <a:off x="928150" y="3749246"/>
                    <a:ext cx="290512" cy="247074"/>
                  </a:xfrm>
                  <a:prstGeom prst="arc">
                    <a:avLst>
                      <a:gd name="adj1" fmla="val 16200000"/>
                      <a:gd name="adj2" fmla="val 2933405"/>
                    </a:avLst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1" name="Zone de texte 153"/>
                      <p:cNvSpPr txBox="1"/>
                      <p:nvPr/>
                    </p:nvSpPr>
                    <p:spPr>
                      <a:xfrm>
                        <a:off x="724214" y="3741005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0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31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24214" y="3741005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8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1280274" y="3088980"/>
                  <a:ext cx="553070" cy="336536"/>
                  <a:chOff x="1280274" y="3088980"/>
                  <a:chExt cx="553070" cy="336536"/>
                </a:xfrm>
              </p:grpSpPr>
              <p:sp>
                <p:nvSpPr>
                  <p:cNvPr id="328" name="Arc 327"/>
                  <p:cNvSpPr/>
                  <p:nvPr/>
                </p:nvSpPr>
                <p:spPr>
                  <a:xfrm>
                    <a:off x="1280274" y="3088980"/>
                    <a:ext cx="290512" cy="247074"/>
                  </a:xfrm>
                  <a:prstGeom prst="arc">
                    <a:avLst>
                      <a:gd name="adj1" fmla="val 16200000"/>
                      <a:gd name="adj2" fmla="val 2933405"/>
                    </a:avLst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9" name="Zone de texte 153"/>
                      <p:cNvSpPr txBox="1"/>
                      <p:nvPr/>
                    </p:nvSpPr>
                    <p:spPr>
                      <a:xfrm>
                        <a:off x="1531596" y="3150866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0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𝜓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29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1596" y="3150866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9"/>
                        <a:stretch>
                          <a:fillRect b="-20000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cxnSp>
            <p:nvCxnSpPr>
              <p:cNvPr id="321" name="Connecteur droit avec flèche 320"/>
              <p:cNvCxnSpPr/>
              <p:nvPr/>
            </p:nvCxnSpPr>
            <p:spPr>
              <a:xfrm>
                <a:off x="1328751" y="3067308"/>
                <a:ext cx="0" cy="3343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necteur droit avec flèche 321"/>
              <p:cNvCxnSpPr/>
              <p:nvPr/>
            </p:nvCxnSpPr>
            <p:spPr>
              <a:xfrm flipV="1">
                <a:off x="1328751" y="2875748"/>
                <a:ext cx="274353" cy="18499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3" name="Zone de texte 153"/>
                  <p:cNvSpPr txBox="1"/>
                  <p:nvPr/>
                </p:nvSpPr>
                <p:spPr>
                  <a:xfrm>
                    <a:off x="1068555" y="3115556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 xmlns:m="http://schemas.openxmlformats.org/officeDocument/2006/math">
                        <m:r>
                          <a:rPr lang="fr-FR" sz="1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</m:oMath>
                    </a14:m>
                    <a:r>
                      <a:rPr lang="fr-FR" sz="1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323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8555" y="3115556"/>
                    <a:ext cx="301748" cy="274650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4" name="Zone de texte 153"/>
                  <p:cNvSpPr txBox="1"/>
                  <p:nvPr/>
                </p:nvSpPr>
                <p:spPr>
                  <a:xfrm>
                    <a:off x="1338898" y="2648980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 xmlns:m="http://schemas.openxmlformats.org/officeDocument/2006/math">
                        <m:r>
                          <a:rPr lang="fr-FR" sz="1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oMath>
                    </a14:m>
                    <a:r>
                      <a:rPr lang="fr-FR" sz="1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324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8898" y="2648980"/>
                    <a:ext cx="301748" cy="274650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ZoneTexte 340"/>
              <p:cNvSpPr txBox="1"/>
              <p:nvPr/>
            </p:nvSpPr>
            <p:spPr>
              <a:xfrm>
                <a:off x="1482302" y="4184289"/>
                <a:ext cx="65601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Equations de mouvement exprimées au centre de gravité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kumimoji="1" lang="fr-FR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kumimoji="1"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1" name="ZoneTexte 3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302" y="4184289"/>
                <a:ext cx="6560100" cy="338554"/>
              </a:xfrm>
              <a:prstGeom prst="rect">
                <a:avLst/>
              </a:prstGeom>
              <a:blipFill rotWithShape="0">
                <a:blip r:embed="rId22"/>
                <a:stretch>
                  <a:fillRect l="-372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ZoneTexte 341"/>
              <p:cNvSpPr txBox="1"/>
              <p:nvPr/>
            </p:nvSpPr>
            <p:spPr>
              <a:xfrm>
                <a:off x="7640415" y="4501115"/>
                <a:ext cx="3833678" cy="2081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𝜓</m:t>
                    </m:r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paramètres cinématiques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masse du rotor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moment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d’inertie diamétrale du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moment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d’inertie polaire du rotor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forces des paliers 1 et 2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sup>
                    </m:s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force du balourd mécanique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force de la gravité.</a:t>
                </a:r>
              </a:p>
            </p:txBody>
          </p:sp>
        </mc:Choice>
        <mc:Fallback xmlns="">
          <p:sp>
            <p:nvSpPr>
              <p:cNvPr id="342" name="ZoneTexte 3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415" y="4501115"/>
                <a:ext cx="3833678" cy="2081083"/>
              </a:xfrm>
              <a:prstGeom prst="rect">
                <a:avLst/>
              </a:prstGeom>
              <a:blipFill rotWithShape="0">
                <a:blip r:embed="rId23"/>
                <a:stretch>
                  <a:fillRect l="-795" t="-877" b="-2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Rectangle 344"/>
              <p:cNvSpPr/>
              <p:nvPr/>
            </p:nvSpPr>
            <p:spPr>
              <a:xfrm>
                <a:off x="2124217" y="4654723"/>
                <a:ext cx="4271465" cy="1918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hangingPunct="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+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lang="fr-FR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 hangingPunct="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+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sup>
                      </m:sSubSup>
                    </m:oMath>
                  </m:oMathPara>
                </a14:m>
                <a:endParaRPr lang="fr-FR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 hangingPunct="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acc>
                        <m:accPr>
                          <m:chr m:val="̇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acc>
                    </m:oMath>
                  </m:oMathPara>
                </a14:m>
                <a:endParaRPr lang="fr-FR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 hangingPunct="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acc>
                        <m:accPr>
                          <m:chr m:val="̇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45" name="Rectangle 3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217" y="4654723"/>
                <a:ext cx="4271465" cy="1918282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2" name="Tableau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1" grpId="0"/>
      <p:bldP spid="342" grpId="0"/>
      <p:bldP spid="3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28" name="ZoneTexte 27"/>
          <p:cNvSpPr txBox="1"/>
          <p:nvPr/>
        </p:nvSpPr>
        <p:spPr>
          <a:xfrm>
            <a:off x="1410789" y="1029684"/>
            <a:ext cx="5524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du rotor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flexible à N degré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liberté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600" b="1" dirty="0" smtClean="0">
                <a:cs typeface="Times New Roman" panose="02020603050405020304" pitchFamily="18" charset="0"/>
              </a:rPr>
              <a:t>rotor à NDDL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/>
              <p:cNvSpPr txBox="1"/>
              <p:nvPr/>
            </p:nvSpPr>
            <p:spPr>
              <a:xfrm>
                <a:off x="1482302" y="1413590"/>
                <a:ext cx="86049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 d’utilisation : fréquence de rotation  </a:t>
                </a:r>
                <a14:m>
                  <m:oMath xmlns:m="http://schemas.openxmlformats.org/officeDocument/2006/math">
                    <m:r>
                      <a:rPr kumimoji="1" lang="fr-F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fréquence du premier mode de flexion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ZoneTexte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302" y="1413590"/>
                <a:ext cx="8604974" cy="338554"/>
              </a:xfrm>
              <a:prstGeom prst="rect">
                <a:avLst/>
              </a:prstGeom>
              <a:blipFill rotWithShape="0">
                <a:blip r:embed="rId4"/>
                <a:stretch>
                  <a:fillRect l="-283" t="-5455" b="-2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ZoneTexte 100"/>
          <p:cNvSpPr txBox="1"/>
          <p:nvPr/>
        </p:nvSpPr>
        <p:spPr>
          <a:xfrm>
            <a:off x="1476188" y="1796411"/>
            <a:ext cx="8210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par la méthode des éléments finis. ( des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éléments poutre de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Timoshenko )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" name="Image 2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586" y="3073471"/>
            <a:ext cx="5044268" cy="1442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ZoneTexte 205"/>
              <p:cNvSpPr txBox="1"/>
              <p:nvPr/>
            </p:nvSpPr>
            <p:spPr>
              <a:xfrm>
                <a:off x="1557342" y="4857800"/>
                <a:ext cx="50609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𝑒𝑙𝑒𝑚</m:t>
                        </m:r>
                      </m:sub>
                    </m:sSub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𝑒𝑙𝑒𝑚</m:t>
                        </m:r>
                      </m:sub>
                    </m:sSub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𝑒𝑙𝑒𝑚</m:t>
                        </m:r>
                      </m:sub>
                    </m:sSub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d>
                          <m:dPr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𝑒𝑙𝑒𝑚</m:t>
                        </m:r>
                      </m:sub>
                    </m:sSub>
                  </m:oMath>
                </a14:m>
                <a:r>
                  <a:rPr lang="fr-FR" sz="1600" dirty="0" smtClean="0"/>
                  <a:t>: matrices élémentaires de masse, de raideur, d’amortissement et gyroscopique</a:t>
                </a:r>
                <a:endParaRPr lang="fr-FR" sz="1600" dirty="0"/>
              </a:p>
            </p:txBody>
          </p:sp>
        </mc:Choice>
        <mc:Fallback xmlns="">
          <p:sp>
            <p:nvSpPr>
              <p:cNvPr id="206" name="ZoneTexte 2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342" y="4857800"/>
                <a:ext cx="5060920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481" t="-3125" r="-1324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Rectangle 206"/>
              <p:cNvSpPr/>
              <p:nvPr/>
            </p:nvSpPr>
            <p:spPr>
              <a:xfrm>
                <a:off x="1557342" y="5781985"/>
                <a:ext cx="451619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0" smtClean="0"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fr-FR" sz="1600" dirty="0" smtClean="0"/>
                  <a:t> </a:t>
                </a:r>
                <a:br>
                  <a:rPr lang="fr-FR" sz="1600" dirty="0" smtClean="0"/>
                </a:br>
                <a:r>
                  <a:rPr lang="fr-FR" sz="1600" dirty="0" smtClean="0"/>
                  <a:t>vecteur d’état du déplacement</a:t>
                </a:r>
                <a:endParaRPr lang="fr-FR" sz="1600" dirty="0"/>
              </a:p>
            </p:txBody>
          </p:sp>
        </mc:Choice>
        <mc:Fallback xmlns="">
          <p:sp>
            <p:nvSpPr>
              <p:cNvPr id="207" name="Rectangle 2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342" y="5781985"/>
                <a:ext cx="4516199" cy="584775"/>
              </a:xfrm>
              <a:prstGeom prst="rect">
                <a:avLst/>
              </a:prstGeom>
              <a:blipFill rotWithShape="0">
                <a:blip r:embed="rId7"/>
                <a:stretch>
                  <a:fillRect l="-540" t="-1042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" name="直接连接符 27"/>
          <p:cNvCxnSpPr/>
          <p:nvPr/>
        </p:nvCxnSpPr>
        <p:spPr>
          <a:xfrm>
            <a:off x="6714491" y="2793784"/>
            <a:ext cx="0" cy="37348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" name="Image 20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7885" y="3018990"/>
            <a:ext cx="4700118" cy="1575343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3334534" y="2303311"/>
            <a:ext cx="1459225" cy="338554"/>
          </a:xfrm>
          <a:prstGeom prst="rect">
            <a:avLst/>
          </a:prstGeom>
          <a:solidFill>
            <a:srgbClr val="5B9BD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fr-F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Élémentaire </a:t>
            </a:r>
          </a:p>
        </p:txBody>
      </p:sp>
      <p:sp>
        <p:nvSpPr>
          <p:cNvPr id="210" name="ZoneTexte 209"/>
          <p:cNvSpPr txBox="1"/>
          <p:nvPr/>
        </p:nvSpPr>
        <p:spPr>
          <a:xfrm>
            <a:off x="8513017" y="2303311"/>
            <a:ext cx="1459225" cy="338554"/>
          </a:xfrm>
          <a:prstGeom prst="rect">
            <a:avLst/>
          </a:prstGeom>
          <a:solidFill>
            <a:srgbClr val="5B9BD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fr-FR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Globale</a:t>
            </a:r>
            <a:endParaRPr kumimoji="1" lang="fr-F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ZoneTexte 210"/>
              <p:cNvSpPr txBox="1"/>
              <p:nvPr/>
            </p:nvSpPr>
            <p:spPr>
              <a:xfrm>
                <a:off x="6987948" y="4874742"/>
                <a:ext cx="50609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1600" dirty="0" smtClean="0"/>
                  <a:t>: matrices globale de masse, de raideur, d’amortissement et gyroscopique</a:t>
                </a:r>
                <a:endParaRPr lang="fr-FR" sz="1600" dirty="0"/>
              </a:p>
            </p:txBody>
          </p:sp>
        </mc:Choice>
        <mc:Fallback xmlns="">
          <p:sp>
            <p:nvSpPr>
              <p:cNvPr id="211" name="ZoneTexte 2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948" y="4874742"/>
                <a:ext cx="5060920" cy="584775"/>
              </a:xfrm>
              <a:prstGeom prst="rect">
                <a:avLst/>
              </a:prstGeom>
              <a:blipFill rotWithShape="0">
                <a:blip r:embed="rId9"/>
                <a:stretch>
                  <a:fillRect l="-481"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Rectangle 211"/>
              <p:cNvSpPr/>
              <p:nvPr/>
            </p:nvSpPr>
            <p:spPr>
              <a:xfrm>
                <a:off x="6920572" y="5736040"/>
                <a:ext cx="401372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600" b="1" i="0" smtClean="0">
                        <a:latin typeface="Cambria Math" panose="02040503050406030204" pitchFamily="18" charset="0"/>
                      </a:rPr>
                      <m:t>𝐪</m:t>
                    </m:r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</m:d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fr-FR" sz="1600" dirty="0" smtClean="0"/>
                  <a:t>  </a:t>
                </a:r>
                <a:br>
                  <a:rPr lang="fr-FR" sz="1600" dirty="0" smtClean="0"/>
                </a:br>
                <a:r>
                  <a:rPr lang="fr-FR" sz="1600" dirty="0" smtClean="0"/>
                  <a:t>vecteur d’état du déplacement</a:t>
                </a:r>
                <a:endParaRPr lang="fr-FR" sz="1600" dirty="0"/>
              </a:p>
            </p:txBody>
          </p:sp>
        </mc:Choice>
        <mc:Fallback xmlns="">
          <p:sp>
            <p:nvSpPr>
              <p:cNvPr id="212" name="Rectangle 2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72" y="5736040"/>
                <a:ext cx="4013727" cy="584775"/>
              </a:xfrm>
              <a:prstGeom prst="rect">
                <a:avLst/>
              </a:prstGeom>
              <a:blipFill rotWithShape="0">
                <a:blip r:embed="rId10"/>
                <a:stretch>
                  <a:fillRect l="-607" t="-1042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" name="Connecteur droit avec flèche 213"/>
          <p:cNvCxnSpPr/>
          <p:nvPr/>
        </p:nvCxnSpPr>
        <p:spPr>
          <a:xfrm>
            <a:off x="5407435" y="2608219"/>
            <a:ext cx="242165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ZoneTexte 214"/>
          <p:cNvSpPr txBox="1"/>
          <p:nvPr/>
        </p:nvSpPr>
        <p:spPr>
          <a:xfrm>
            <a:off x="5512428" y="2228017"/>
            <a:ext cx="2316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Assemblage des matrices 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2" name="Tableau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698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1" grpId="0"/>
      <p:bldP spid="206" grpId="0"/>
      <p:bldP spid="207" grpId="0"/>
      <p:bldP spid="22" grpId="0" animBg="1"/>
      <p:bldP spid="210" grpId="0" animBg="1"/>
      <p:bldP spid="211" grpId="0"/>
      <p:bldP spid="212" grpId="0"/>
      <p:bldP spid="2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102" name="ZoneTexte 101"/>
          <p:cNvSpPr txBox="1"/>
          <p:nvPr/>
        </p:nvSpPr>
        <p:spPr>
          <a:xfrm>
            <a:off x="1600200" y="1029244"/>
            <a:ext cx="6560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Equations de mouvement du rotor : 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49362" y="1487706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62" y="1487706"/>
                <a:ext cx="5312223" cy="394210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ZoneTexte 53"/>
          <p:cNvSpPr txBox="1"/>
          <p:nvPr/>
        </p:nvSpPr>
        <p:spPr>
          <a:xfrm>
            <a:off x="1613289" y="2083250"/>
            <a:ext cx="2113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linéaire  :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1600200" y="4844649"/>
            <a:ext cx="2438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non-linéaire :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2034535" y="3656291"/>
                <a:ext cx="8153001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Equations de mouvement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linéaire : </a:t>
                </a:r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𝑴</m:t>
                    </m:r>
                    <m:acc>
                      <m:accPr>
                        <m:chr m:val="̈"/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fr-FR" sz="160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𝒑𝒂𝒍𝒊𝒆𝒓</m:t>
                            </m:r>
                          </m:sub>
                        </m:sSub>
                        <m:r>
                          <a:rPr lang="fr-FR" sz="16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𝑮</m:t>
                        </m:r>
                        <m:d>
                          <m:d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e>
                    </m:d>
                    <m:acc>
                      <m:accPr>
                        <m:chr m:val="̇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fr-FR" sz="160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𝒑𝒂𝒍𝒊𝒆𝒓</m:t>
                            </m:r>
                          </m:sub>
                        </m:sSub>
                      </m:e>
                    </m:d>
                    <m:r>
                      <a:rPr lang="fr-FR" sz="1600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fr-FR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𝒆𝒙𝒕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535" y="3656291"/>
                <a:ext cx="8153001" cy="378245"/>
              </a:xfrm>
              <a:prstGeom prst="rect">
                <a:avLst/>
              </a:prstGeom>
              <a:blipFill rotWithShape="0">
                <a:blip r:embed="rId5"/>
                <a:stretch>
                  <a:fillRect l="-299" b="-14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2761083" y="2790840"/>
                <a:ext cx="5938194" cy="853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fr-FR" sz="16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fr-FR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sz="16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16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  <m:r>
                            <a:rPr lang="fr-FR" sz="16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𝒔𝒕𝒂</m:t>
                              </m:r>
                            </m:sub>
                          </m:sSub>
                        </m:e>
                      </m:d>
                      <m:r>
                        <a:rPr lang="fr-FR" sz="16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𝒑𝒂𝒍𝒊𝒆𝒓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𝒔𝒕𝒂𝒕𝒊𝒒𝒖𝒆</m:t>
                          </m:r>
                        </m:sub>
                      </m:sSub>
                      <m:d>
                        <m:d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𝒔𝒕𝒂</m:t>
                              </m:r>
                            </m:sub>
                          </m:s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r>
                  <a:rPr lang="fr-FR" sz="1600" b="1" dirty="0" smtClean="0"/>
                  <a:t/>
                </a:r>
                <a:br>
                  <a:rPr lang="fr-FR" sz="1600" b="1" dirty="0" smtClean="0"/>
                </a:br>
                <a:endParaRPr lang="fr-FR" sz="1600" b="1" dirty="0" smtClean="0"/>
              </a:p>
              <a:p>
                <a:pPr algn="ctr"/>
                <a:r>
                  <a:rPr kumimoji="1" lang="fr-FR" sz="1600" dirty="0" smtClean="0">
                    <a:cs typeface="Times New Roman" panose="02020603050405020304" pitchFamily="18" charset="0"/>
                  </a:rPr>
                  <a:t/>
                </a:r>
                <a:br>
                  <a:rPr kumimoji="1" lang="fr-FR" sz="1600" dirty="0" smtClean="0">
                    <a:cs typeface="Times New Roman" panose="02020603050405020304" pitchFamily="18" charset="0"/>
                  </a:rPr>
                </a:br>
                <a:r>
                  <a:rPr kumimoji="1" lang="fr-FR" sz="1600" dirty="0" smtClean="0">
                    <a:cs typeface="Times New Roman" panose="02020603050405020304" pitchFamily="18" charset="0"/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𝒔𝒕𝒂</m:t>
                        </m:r>
                      </m:sub>
                    </m:sSub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position d’équilibre statique du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083" y="2790840"/>
                <a:ext cx="5938194" cy="853119"/>
              </a:xfrm>
              <a:prstGeom prst="rect">
                <a:avLst/>
              </a:prstGeom>
              <a:blipFill rotWithShape="0"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ZoneTexte 65"/>
          <p:cNvSpPr txBox="1"/>
          <p:nvPr/>
        </p:nvSpPr>
        <p:spPr>
          <a:xfrm>
            <a:off x="2034535" y="4134218"/>
            <a:ext cx="8219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 :  (1) 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à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résoudre;  </a:t>
            </a:r>
          </a:p>
          <a:p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(2)  Valable pour les petits déplacements proche de la position d’équilibre statique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2034535" y="2400263"/>
                <a:ext cx="8341875" cy="360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forces des paliers déterminée par les coefficients dynamiques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fr-FR" sz="16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𝒑𝒂𝒍𝒊𝒆𝒓</m:t>
                        </m:r>
                      </m:sub>
                    </m:sSub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𝒑𝒂𝒍𝒊𝒆𝒓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535" y="2400263"/>
                <a:ext cx="8341875" cy="360612"/>
              </a:xfrm>
              <a:prstGeom prst="rect">
                <a:avLst/>
              </a:prstGeom>
              <a:blipFill rotWithShape="0">
                <a:blip r:embed="rId7"/>
                <a:stretch>
                  <a:fillRect l="-292" t="-5085" b="-152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/>
          <p:cNvSpPr/>
          <p:nvPr/>
        </p:nvSpPr>
        <p:spPr>
          <a:xfrm>
            <a:off x="2034535" y="5217318"/>
            <a:ext cx="62169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des paliers déterminée par le module du palier hydrodynamique</a:t>
            </a:r>
          </a:p>
        </p:txBody>
      </p:sp>
      <p:grpSp>
        <p:nvGrpSpPr>
          <p:cNvPr id="77" name="Groupe 76"/>
          <p:cNvGrpSpPr/>
          <p:nvPr/>
        </p:nvGrpSpPr>
        <p:grpSpPr>
          <a:xfrm>
            <a:off x="8286431" y="5092814"/>
            <a:ext cx="412846" cy="642861"/>
            <a:chOff x="3933695" y="1019982"/>
            <a:chExt cx="412846" cy="642861"/>
          </a:xfrm>
        </p:grpSpPr>
        <p:sp>
          <p:nvSpPr>
            <p:cNvPr id="79" name="Organigramme : Processus 78"/>
            <p:cNvSpPr/>
            <p:nvPr/>
          </p:nvSpPr>
          <p:spPr>
            <a:xfrm>
              <a:off x="3933695" y="1019982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0" name="Image 7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2034535" y="5631919"/>
                <a:ext cx="50890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Equations de mouvement non linéaire :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acc>
                      <m:accPr>
                        <m:chr m:val="̈"/>
                        <m:ctrlPr>
                          <a:rPr lang="fr-F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fr-F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fr-FR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fr-F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535" y="5631919"/>
                <a:ext cx="5089085" cy="338554"/>
              </a:xfrm>
              <a:prstGeom prst="rect">
                <a:avLst/>
              </a:prstGeom>
              <a:blipFill rotWithShape="0">
                <a:blip r:embed="rId9"/>
                <a:stretch>
                  <a:fillRect l="-479" t="-5455" b="-2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ZoneTexte 91"/>
          <p:cNvSpPr txBox="1"/>
          <p:nvPr/>
        </p:nvSpPr>
        <p:spPr>
          <a:xfrm>
            <a:off x="2034535" y="6066804"/>
            <a:ext cx="8725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 :  (1) Onéreuse en terme du temps de calcul</a:t>
            </a:r>
          </a:p>
          <a:p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(2) Précise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les grands déplacements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convenable pour calculer le flux thermique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2" name="Tableau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83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53" name="ZoneTexte 52"/>
          <p:cNvSpPr txBox="1"/>
          <p:nvPr/>
        </p:nvSpPr>
        <p:spPr>
          <a:xfrm>
            <a:off x="1600200" y="1029244"/>
            <a:ext cx="876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d’intégration temporelle mixte : 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Schéma de Newmark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Newton-</a:t>
            </a:r>
            <a:r>
              <a:rPr kumimoji="1" lang="fr-FR" sz="16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Raphson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]</a:t>
            </a:r>
          </a:p>
        </p:txBody>
      </p:sp>
      <p:sp>
        <p:nvSpPr>
          <p:cNvPr id="26" name="Flèche droite 25"/>
          <p:cNvSpPr/>
          <p:nvPr/>
        </p:nvSpPr>
        <p:spPr>
          <a:xfrm>
            <a:off x="6134419" y="2470361"/>
            <a:ext cx="385011" cy="284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620595" y="1843379"/>
                <a:ext cx="4565583" cy="11090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hangingPunct="0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Schéma de Newmark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implicite</a:t>
                </a:r>
                <a:endParaRPr lang="fr-FR" sz="1600" b="1" i="1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+∆</m:t>
                      </m:r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∆</m:t>
                                  </m:r>
                                  <m:r>
                                    <a:rPr lang="fr-FR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1−2</m:t>
                              </m:r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</m:d>
                          <m:sSup>
                            <m:sSup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̈"/>
                                  <m:ctrlP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p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+2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fr-FR" sz="16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̈"/>
                                  <m:ctrlPr>
                                    <a:rPr lang="fr-FR" sz="16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6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p>
                              <m:r>
                                <a:rPr lang="fr-FR" sz="16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fr-FR" sz="16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fr-FR" sz="16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+∆</m:t>
                      </m:r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e>
                          </m:d>
                          <m:sSup>
                            <m:sSup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̈"/>
                                  <m:ctrlP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p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fr-FR" sz="160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̈"/>
                                  <m:ctrlPr>
                                    <a:rPr lang="fr-FR" sz="16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6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p>
                              <m:r>
                                <a:rPr lang="fr-FR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fr-FR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595" y="1843379"/>
                <a:ext cx="4565583" cy="1109022"/>
              </a:xfrm>
              <a:prstGeom prst="rect">
                <a:avLst/>
              </a:prstGeom>
              <a:blipFill rotWithShape="0">
                <a:blip r:embed="rId4"/>
                <a:stretch>
                  <a:fillRect t="-16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519430" y="1831696"/>
                <a:ext cx="5672570" cy="1448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Forme du vecteur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résiduel</a:t>
                </a:r>
                <a:endParaRPr lang="fr-FR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+∆</m:t>
                                    </m:r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fr-FR" sz="1600" b="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1−2</m:t>
                                            </m:r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+∆</m:t>
                                    </m:r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430" y="1831696"/>
                <a:ext cx="5672570" cy="1448666"/>
              </a:xfrm>
              <a:prstGeom prst="rect">
                <a:avLst/>
              </a:prstGeom>
              <a:blipFill rotWithShape="0">
                <a:blip r:embed="rId5"/>
                <a:stretch>
                  <a:fillRect t="-12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lèche droite 37"/>
          <p:cNvSpPr/>
          <p:nvPr/>
        </p:nvSpPr>
        <p:spPr>
          <a:xfrm rot="13116583">
            <a:off x="6498468" y="4794366"/>
            <a:ext cx="385011" cy="284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962757" y="3109356"/>
                <a:ext cx="4140877" cy="1833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Formulation de la méthode de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Newton-</a:t>
                </a:r>
                <a:r>
                  <a:rPr kumimoji="1" lang="fr-FR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Raphson</a:t>
                </a:r>
                <a:endParaRPr lang="fr-FR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𝑹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fr-FR" sz="160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𝑹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fr-FR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𝒒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p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fr-FR" sz="160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𝑹</m:t>
                                                </m:r>
                                              </m:e>
                                              <m:sub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𝒒</m:t>
                                                    </m:r>
                                                  </m:e>
                                                </m:acc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fr-FR" sz="160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𝑹</m:t>
                                                </m:r>
                                              </m:e>
                                              <m:sub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𝒒</m:t>
                                                    </m:r>
                                                  </m:e>
                                                </m:acc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fr-FR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𝒒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p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fr-FR" sz="160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𝑀𝑎𝑡𝑟𝑖𝑐𝑒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𝐽𝑎𝑐𝑜𝑏𝑖𝑒𝑛𝑛𝑒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  <m:sub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e>
                          </m:eqArr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757" y="3109356"/>
                <a:ext cx="4140877" cy="1833451"/>
              </a:xfrm>
              <a:prstGeom prst="rect">
                <a:avLst/>
              </a:prstGeom>
              <a:blipFill rotWithShape="0">
                <a:blip r:embed="rId6"/>
                <a:stretch>
                  <a:fillRect l="-884" t="-9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e 24"/>
          <p:cNvGrpSpPr/>
          <p:nvPr/>
        </p:nvGrpSpPr>
        <p:grpSpPr>
          <a:xfrm>
            <a:off x="7358406" y="3821108"/>
            <a:ext cx="4349332" cy="2431055"/>
            <a:chOff x="1619691" y="3636465"/>
            <a:chExt cx="4349332" cy="24310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1677252" y="4118397"/>
                  <a:ext cx="4165283" cy="1949123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just" hangingPunct="0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b="1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sub>
                        </m:sSub>
                        <m:d>
                          <m:d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fr-FR" sz="1600" b="1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,</m:t>
                            </m:r>
                            <m:sSup>
                              <m:s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FR" sz="16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fr-FR" sz="1600" b="1" i="1" dirty="0" smtClean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just" hangingPunct="0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≅</m:t>
                        </m:r>
                        <m:sSub>
                          <m:sSub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sub>
                        </m:sSub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sub>
                            </m:sSub>
                          </m:num>
                          <m:den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p>
                          </m:den>
                        </m:f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fr-FR" sz="16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sub>
                            </m:sSub>
                          </m:num>
                          <m:den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p>
                          </m:den>
                        </m:f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fr-FR" sz="16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oMath>
                    </m:oMathPara>
                  </a14:m>
                  <a:endParaRPr lang="fr-FR" sz="1600" dirty="0" smtClean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just" hangingPunct="0">
                    <a:spcAft>
                      <a:spcPts val="0"/>
                    </a:spcAft>
                  </a:pPr>
                  <a:endParaRPr lang="fr-FR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acc>
                              <m:accPr>
                                <m:chr m:val="̇"/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fr-FR" sz="1600" b="1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,</m:t>
                            </m:r>
                            <m:sSup>
                              <m:s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FR" sz="16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fr-FR" sz="1600" b="1" i="1" dirty="0" smtClean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≅</m:t>
                        </m:r>
                        <m:sSub>
                          <m:sSub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acc>
                              <m:accPr>
                                <m:chr m:val="̇"/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</m:acc>
                          </m:sub>
                        </m:sSub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sub>
                            </m:sSub>
                          </m:num>
                          <m:den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p>
                          </m:den>
                        </m:f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fr-FR" sz="16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sub>
                            </m:sSub>
                          </m:num>
                          <m:den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p>
                          </m:den>
                        </m:f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fr-FR" sz="16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7252" y="4118397"/>
                  <a:ext cx="4165283" cy="194912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ZoneTexte 40"/>
                <p:cNvSpPr txBox="1"/>
                <p:nvPr/>
              </p:nvSpPr>
              <p:spPr>
                <a:xfrm>
                  <a:off x="1619691" y="3636465"/>
                  <a:ext cx="4349332" cy="3465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Introduction du pas de </a:t>
                  </a:r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perturbation </a:t>
                  </a:r>
                  <a14:m>
                    <m:oMath xmlns:m="http://schemas.openxmlformats.org/officeDocument/2006/math">
                      <m:r>
                        <a:rPr lang="fr-FR" sz="1600" b="1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</m:oMath>
                  </a14:m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</a:t>
                  </a:r>
                  <a:r>
                    <a:rPr lang="fr-FR" sz="1600" b="1" dirty="0">
                      <a:ea typeface="SimSu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r>
                    <a:rPr lang="fr-FR" sz="1600" b="1" dirty="0" smtClean="0">
                      <a:ea typeface="SimSu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sz="1600" b="1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</m:oMath>
                  </a14:m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1" name="ZoneTexte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691" y="3636465"/>
                  <a:ext cx="4349332" cy="34657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700" t="-3509" b="-210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Flèche droite 43"/>
          <p:cNvSpPr/>
          <p:nvPr/>
        </p:nvSpPr>
        <p:spPr>
          <a:xfrm rot="5400000">
            <a:off x="9340567" y="3408605"/>
            <a:ext cx="385011" cy="284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3596091" y="1445626"/>
                <a:ext cx="6231688" cy="34413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Exemple: intégration de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l’instant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avec le pas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 temps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fr-FR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kumimoji="1" lang="fr-F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091" y="1445626"/>
                <a:ext cx="6231688" cy="344133"/>
              </a:xfrm>
              <a:prstGeom prst="rect">
                <a:avLst/>
              </a:prstGeom>
              <a:blipFill rotWithShape="0">
                <a:blip r:embed="rId9"/>
                <a:stretch>
                  <a:fillRect l="-587" t="-3509" b="-210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1716377" y="4915707"/>
                <a:ext cx="4249603" cy="1249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Correction de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manière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itérative jusqu’à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acc>
                          <m:accPr>
                            <m:chr m:val="̇"/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inférieures à une tolérance 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377" y="4915707"/>
                <a:ext cx="4249603" cy="1249509"/>
              </a:xfrm>
              <a:prstGeom prst="rect">
                <a:avLst/>
              </a:prstGeom>
              <a:blipFill rotWithShape="0">
                <a:blip r:embed="rId10"/>
                <a:stretch>
                  <a:fillRect t="-14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" name="Tableau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36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6" grpId="0" animBg="1"/>
      <p:bldP spid="22" grpId="0"/>
      <p:bldP spid="14" grpId="0"/>
      <p:bldP spid="38" grpId="0" animBg="1"/>
      <p:bldP spid="23" grpId="0"/>
      <p:bldP spid="44" grpId="0" animBg="1"/>
      <p:bldP spid="36" grpId="0" animBg="1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53" name="ZoneTexte 52"/>
          <p:cNvSpPr txBox="1"/>
          <p:nvPr/>
        </p:nvSpPr>
        <p:spPr>
          <a:xfrm>
            <a:off x="1600200" y="1029244"/>
            <a:ext cx="876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d’intégration temporelle mixte :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Détermination de la matrice jacobienne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316183" y="1511176"/>
                <a:ext cx="1805046" cy="165878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Matrice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jacobienne</a:t>
                </a:r>
                <a:b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fr-FR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183" y="1511176"/>
                <a:ext cx="1805046" cy="1658787"/>
              </a:xfrm>
              <a:prstGeom prst="rect">
                <a:avLst/>
              </a:prstGeom>
              <a:blipFill rotWithShape="0">
                <a:blip r:embed="rId4"/>
                <a:stretch>
                  <a:fillRect l="-2027" t="-11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970963" y="3662030"/>
                <a:ext cx="2561149" cy="250735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fr-F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fr-FR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fr-F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fr-F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f>
                              <m:fPr>
                                <m:ctrlPr>
                                  <a:rPr lang="fr-F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nor/>
                              </m:rPr>
                              <a:rPr lang="fr-FR" sz="1600" dirty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fr-F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f>
                                  <m:fPr>
                                    <m:ctrlPr>
                                      <a:rPr lang="fr-F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f>
                                  <m:fPr>
                                    <m:ctrlPr>
                                      <a:rPr lang="fr-F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−∆</m:t>
                                </m:r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fr-F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−∆</m:t>
                                </m:r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963" y="3662030"/>
                <a:ext cx="2561149" cy="25073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5535330" y="1455555"/>
                <a:ext cx="5672570" cy="1448666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Rappel de l’expression du vecteur résiduel </a:t>
                </a:r>
                <a14:m>
                  <m:oMath xmlns:m="http://schemas.openxmlformats.org/officeDocument/2006/math">
                    <m:r>
                      <a:rPr kumimoji="1" lang="fr-FR" sz="16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endParaRPr lang="fr-FR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+∆</m:t>
                                    </m:r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fr-FR" sz="1600" b="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1−2</m:t>
                                            </m:r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+∆</m:t>
                                    </m:r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330" y="1455555"/>
                <a:ext cx="5672570" cy="1448666"/>
              </a:xfrm>
              <a:prstGeom prst="rect">
                <a:avLst/>
              </a:prstGeom>
              <a:blipFill rotWithShape="0">
                <a:blip r:embed="rId6"/>
                <a:stretch>
                  <a:fillRect l="-429" t="-837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5535330" y="3104428"/>
                <a:ext cx="6218562" cy="853054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r>
                  <a:rPr lang="fr-FR" sz="1600" dirty="0" smtClean="0">
                    <a:latin typeface="Cambria Math" panose="02040503050406030204" pitchFamily="18" charset="0"/>
                  </a:rPr>
                  <a:t>Expression de l’accélération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̈"/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600" b="0" i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num>
                        <m:den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  <m:sSup>
                        <m:sSup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sub>
                          </m:s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sub>
                          </m:sSub>
                        </m:num>
                        <m:den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𝒑𝒂𝒍𝒊𝒆𝒓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330" y="3104428"/>
                <a:ext cx="6218562" cy="853054"/>
              </a:xfrm>
              <a:prstGeom prst="rect">
                <a:avLst/>
              </a:prstGeom>
              <a:blipFill rotWithShape="0">
                <a:blip r:embed="rId7"/>
                <a:stretch>
                  <a:fillRect l="-391" t="-2113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Flèche droite 49"/>
          <p:cNvSpPr/>
          <p:nvPr/>
        </p:nvSpPr>
        <p:spPr>
          <a:xfrm rot="5400000">
            <a:off x="3007894" y="3298996"/>
            <a:ext cx="385011" cy="284260"/>
          </a:xfrm>
          <a:prstGeom prst="rightArrow">
            <a:avLst>
              <a:gd name="adj1" fmla="val 50000"/>
              <a:gd name="adj2" fmla="val 536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216515" y="4611119"/>
                <a:ext cx="4521815" cy="128554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fr-FR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fr-FR" sz="1600" b="1" i="1" smtClean="0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 i="1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𝑭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𝒑𝒂𝒍𝒊𝒆𝒓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  <m:sup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  <m:r>
                                          <a:rPr lang="fr-FR" sz="1600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fr-FR" sz="1600" i="1">
                                                    <a:solidFill>
                                                      <a:srgbClr val="1F4E79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rgbClr val="1F4E79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</m:d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fr-FR" sz="1600" b="1" i="1" smtClean="0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 i="1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𝑭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𝒑𝒂𝒍𝒊𝒆𝒓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  <m:sup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  <m:r>
                                          <a:rPr lang="fr-FR" sz="1600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fr-FR" sz="1600" i="1">
                                                    <a:solidFill>
                                                      <a:srgbClr val="1F4E79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rgbClr val="1F4E79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</m:mr>
                      </m:m>
                    </m:oMath>
                  </m:oMathPara>
                </a14:m>
                <a:endParaRPr lang="fr-FR" sz="1600" b="1" dirty="0" smtClean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515" y="4611119"/>
                <a:ext cx="4521815" cy="128554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/>
          <p:cNvSpPr/>
          <p:nvPr/>
        </p:nvSpPr>
        <p:spPr>
          <a:xfrm>
            <a:off x="5693325" y="30756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10022110" y="4874742"/>
                <a:ext cx="1975945" cy="1085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1F4E79"/>
                    </a:solidFill>
                    <a:latin typeface="Cambria Math" panose="02040503050406030204" pitchFamily="18" charset="0"/>
                  </a:rPr>
                  <a:t>Raideur et amortissement </a:t>
                </a:r>
                <a:r>
                  <a:rPr lang="fr-FR" sz="1600" dirty="0" smtClean="0">
                    <a:solidFill>
                      <a:srgbClr val="1F4E79"/>
                    </a:solidFill>
                    <a:latin typeface="Cambria Math" panose="02040503050406030204" pitchFamily="18" charset="0"/>
                  </a:rPr>
                  <a:t>local des paliers 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p>
                        <m:r>
                          <a:rPr lang="fr-FR" sz="1600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600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fr-FR" sz="1600">
                        <a:solidFill>
                          <a:srgbClr val="1F4E79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FR" sz="1600" b="1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fr-FR" sz="1600" i="1">
                                <a:solidFill>
                                  <a:srgbClr val="1F4E7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600" b="1" i="1">
                                <a:solidFill>
                                  <a:srgbClr val="1F4E79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e>
                      <m:sup>
                        <m:r>
                          <a:rPr lang="fr-FR" sz="1600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600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fr-FR" sz="1600" dirty="0">
                  <a:solidFill>
                    <a:srgbClr val="1F4E7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2110" y="4874742"/>
                <a:ext cx="1975945" cy="1085233"/>
              </a:xfrm>
              <a:prstGeom prst="rect">
                <a:avLst/>
              </a:prstGeom>
              <a:blipFill rotWithShape="0">
                <a:blip r:embed="rId9"/>
                <a:stretch>
                  <a:fillRect l="-926" t="-2247" r="-3086" b="-11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onnecteur en arc 54"/>
          <p:cNvCxnSpPr>
            <a:stCxn id="52" idx="1"/>
            <a:endCxn id="36" idx="0"/>
          </p:cNvCxnSpPr>
          <p:nvPr/>
        </p:nvCxnSpPr>
        <p:spPr>
          <a:xfrm rot="10800000">
            <a:off x="7477424" y="4611119"/>
            <a:ext cx="2544687" cy="806240"/>
          </a:xfrm>
          <a:prstGeom prst="curvedConnector4">
            <a:avLst>
              <a:gd name="adj1" fmla="val 5576"/>
              <a:gd name="adj2" fmla="val 1283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en arc 55"/>
          <p:cNvCxnSpPr>
            <a:stCxn id="52" idx="1"/>
            <a:endCxn id="36" idx="2"/>
          </p:cNvCxnSpPr>
          <p:nvPr/>
        </p:nvCxnSpPr>
        <p:spPr>
          <a:xfrm rot="10800000" flipV="1">
            <a:off x="7477424" y="5417358"/>
            <a:ext cx="2544687" cy="479305"/>
          </a:xfrm>
          <a:prstGeom prst="curvedConnector4">
            <a:avLst>
              <a:gd name="adj1" fmla="val 5576"/>
              <a:gd name="adj2" fmla="val 1609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Tableau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267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45" grpId="0" animBg="1"/>
      <p:bldP spid="48" grpId="0" animBg="1"/>
      <p:bldP spid="50" grpId="0" animBg="1"/>
      <p:bldP spid="36" grpId="0" animBg="1"/>
      <p:bldP spid="5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53" name="ZoneTexte 52"/>
          <p:cNvSpPr txBox="1"/>
          <p:nvPr/>
        </p:nvSpPr>
        <p:spPr>
          <a:xfrm>
            <a:off x="1600199" y="1029244"/>
            <a:ext cx="5757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d’intégration temporelle mixte : 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Avantages 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81639" y="1566461"/>
            <a:ext cx="8003189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 Convergence avec un pas de temps grand</a:t>
            </a: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 Réduction du temps de calcul ()</a:t>
            </a:r>
          </a:p>
          <a:p>
            <a:pPr marL="357188">
              <a:lnSpc>
                <a:spcPct val="150000"/>
              </a:lnSpc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Matrice jacobienne n’est pas nécessaire à évaluer pour chaque itération, car la raideur locale et l’amortissement local sont valables pour la zone locale</a:t>
            </a:r>
          </a:p>
        </p:txBody>
      </p:sp>
      <p:graphicFrame>
        <p:nvGraphicFramePr>
          <p:cNvPr id="31" name="Tableau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214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18" name="ZoneTexte 17"/>
          <p:cNvSpPr txBox="1"/>
          <p:nvPr/>
        </p:nvSpPr>
        <p:spPr>
          <a:xfrm>
            <a:off x="1600200" y="1029244"/>
            <a:ext cx="766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périodique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(trajectoire des vibrations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synchrones) : 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l’orbite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815014" y="1562642"/>
            <a:ext cx="4489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Trouver la solution périodique par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 condition de périodicité.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836404" y="1467893"/>
                <a:ext cx="4592732" cy="831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 de périodicité </a:t>
                </a:r>
                <a:r>
                  <a:rPr lang="fr-FR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FR" sz="1600" b="1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FR" sz="1600" dirty="0" smtClean="0"/>
                  <a:t>  a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</m:acc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404" y="1467893"/>
                <a:ext cx="4592732" cy="831894"/>
              </a:xfrm>
              <a:prstGeom prst="rect">
                <a:avLst/>
              </a:prstGeom>
              <a:blipFill rotWithShape="0">
                <a:blip r:embed="rId4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au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30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491693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18" name="ZoneTexte 17"/>
          <p:cNvSpPr txBox="1"/>
          <p:nvPr/>
        </p:nvSpPr>
        <p:spPr>
          <a:xfrm>
            <a:off x="1600200" y="1029244"/>
            <a:ext cx="766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périodique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(trajectoire des vibrations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synchrones) : 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« shooting 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1815014" y="1562642"/>
            <a:ext cx="4489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Trouver la solution périodique par la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correction itérative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d’une solution initiale de façon à ce qu’elle corresponde à une solution périodique.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7292618" y="1467893"/>
                <a:ext cx="3680303" cy="831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 de périodicité </a:t>
                </a:r>
                <a:r>
                  <a:rPr lang="fr-FR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FR" sz="1600" b="1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FR" sz="1600" dirty="0" smtClean="0"/>
                  <a:t>  a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</m:acc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618" y="1467893"/>
                <a:ext cx="3680303" cy="831894"/>
              </a:xfrm>
              <a:prstGeom prst="rect">
                <a:avLst/>
              </a:prstGeom>
              <a:blipFill rotWithShape="0">
                <a:blip r:embed="rId4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ZoneTexte 30"/>
          <p:cNvSpPr txBox="1"/>
          <p:nvPr/>
        </p:nvSpPr>
        <p:spPr>
          <a:xfrm>
            <a:off x="1815014" y="2534423"/>
            <a:ext cx="492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de la méthode de Newton-</a:t>
            </a:r>
            <a:r>
              <a:rPr kumimoji="1"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Raphson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039011" y="2984051"/>
                <a:ext cx="4072910" cy="9012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Introduction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perturbation </a:t>
                </a:r>
                <a14:m>
                  <m:oMath xmlns:m="http://schemas.openxmlformats.org/officeDocument/2006/math"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sSubSup>
                      <m:sSub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b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b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+∆</m:t>
                          </m:r>
                          <m:sSubSup>
                            <m:sSubSup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≅</m:t>
                      </m:r>
                      <m:sSub>
                        <m:sSub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 b="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den>
                      </m:f>
                      <m:r>
                        <a:rPr lang="fr-FR" sz="1600" b="0" i="0">
                          <a:latin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011" y="2984051"/>
                <a:ext cx="4072910" cy="90120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893274" y="2984051"/>
                <a:ext cx="4140877" cy="872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Formulation de la méthode de Newton-</a:t>
                </a:r>
                <a:r>
                  <a:rPr kumimoji="1" lang="fr-FR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Raphson</a:t>
                </a:r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</m:sub>
                      </m:sSub>
                      <m:r>
                        <a:rPr lang="fr-FR" sz="1600" b="0" i="0">
                          <a:latin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den>
                      </m:f>
                      <m:r>
                        <a:rPr lang="fr-FR" sz="1600">
                          <a:latin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274" y="2984051"/>
                <a:ext cx="4140877" cy="872996"/>
              </a:xfrm>
              <a:prstGeom prst="rect">
                <a:avLst/>
              </a:prstGeom>
              <a:blipFill rotWithShape="0">
                <a:blip r:embed="rId6"/>
                <a:stretch>
                  <a:fillRect l="-147" t="-2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376155" y="5313305"/>
                <a:ext cx="2855269" cy="879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Correction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 manière itérative</a:t>
                </a:r>
              </a:p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sur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solution initiale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d>
                            <m:d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d>
                            <m:d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+∆</m:t>
                      </m:r>
                      <m:sSubSup>
                        <m:sSub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d>
                            <m:d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155" y="5313305"/>
                <a:ext cx="2855269" cy="879921"/>
              </a:xfrm>
              <a:prstGeom prst="rect">
                <a:avLst/>
              </a:prstGeom>
              <a:blipFill rotWithShape="0">
                <a:blip r:embed="rId7"/>
                <a:stretch>
                  <a:fillRect t="-20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e 59"/>
          <p:cNvGrpSpPr/>
          <p:nvPr/>
        </p:nvGrpSpPr>
        <p:grpSpPr>
          <a:xfrm>
            <a:off x="6737130" y="5091494"/>
            <a:ext cx="5063324" cy="1438109"/>
            <a:chOff x="6737466" y="2376022"/>
            <a:chExt cx="5063324" cy="1438109"/>
          </a:xfrm>
        </p:grpSpPr>
        <p:cxnSp>
          <p:nvCxnSpPr>
            <p:cNvPr id="46" name="Connecteur en arc 45"/>
            <p:cNvCxnSpPr>
              <a:stCxn id="44" idx="1"/>
            </p:cNvCxnSpPr>
            <p:nvPr/>
          </p:nvCxnSpPr>
          <p:spPr>
            <a:xfrm rot="10800000" flipV="1">
              <a:off x="10363537" y="2791521"/>
              <a:ext cx="115043" cy="296426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/>
                <p:cNvSpPr/>
                <p:nvPr/>
              </p:nvSpPr>
              <p:spPr>
                <a:xfrm>
                  <a:off x="6893610" y="2885802"/>
                  <a:ext cx="4827818" cy="8731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</m:sub>
                        </m:s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d>
                          </m:num>
                          <m:den>
                            <m:r>
                              <a:rPr lang="fr-FR" sz="16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  <m:sub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den>
                        </m:f>
                        <m:r>
                          <a:rPr lang="fr-FR" sz="160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den>
                        </m:f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1600" b="1">
                            <a:latin typeface="Cambria Math" panose="02040503050406030204" pitchFamily="18" charset="0"/>
                          </a:rPr>
                          <m:t>𝚽</m:t>
                        </m:r>
                        <m:r>
                          <a:rPr lang="fr-FR" sz="16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1">
                            <a:latin typeface="Cambria Math" panose="02040503050406030204" pitchFamily="18" charset="0"/>
                          </a:rPr>
                          <m:t>𝐈</m:t>
                        </m:r>
                      </m:oMath>
                    </m:oMathPara>
                  </a14:m>
                  <a:endParaRPr lang="fr-FR" dirty="0" smtClean="0"/>
                </a:p>
                <a:p>
                  <a:r>
                    <a:rPr kumimoji="1"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 </a:t>
                  </a:r>
                  <a14:m>
                    <m:oMath xmlns:m="http://schemas.openxmlformats.org/officeDocument/2006/math">
                      <m:r>
                        <a:rPr kumimoji="1"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  <m:d>
                        <m:dPr>
                          <m:ctrlPr>
                            <a:rPr kumimoji="1"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fr-FR" sz="16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𝜱</m:t>
                          </m:r>
                        </m:e>
                      </m:d>
                      <m:r>
                        <a:rPr kumimoji="1"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&lt;1</m:t>
                      </m:r>
                    </m:oMath>
                  </a14:m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, solution périodique obtenue est physique</a:t>
                  </a:r>
                  <a:endPara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2" name="Rectangle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3610" y="2885802"/>
                  <a:ext cx="4827818" cy="87312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758" b="-839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ZoneTexte 43"/>
                <p:cNvSpPr txBox="1"/>
                <p:nvPr/>
              </p:nvSpPr>
              <p:spPr>
                <a:xfrm>
                  <a:off x="10478579" y="2376022"/>
                  <a:ext cx="132221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Matrice </a:t>
                  </a:r>
                  <a:r>
                    <a:rPr kumimoji="1" lang="fr-FR" sz="1600" dirty="0" err="1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monotromie</a:t>
                  </a:r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sz="1600" b="1">
                          <a:latin typeface="Cambria Math" panose="02040503050406030204" pitchFamily="18" charset="0"/>
                        </a:rPr>
                        <m:t>𝚽</m:t>
                      </m:r>
                    </m:oMath>
                  </a14:m>
                  <a:endPara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4" name="ZoneTexte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8579" y="2376022"/>
                  <a:ext cx="1322211" cy="83099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21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Rectangle 52"/>
            <p:cNvSpPr/>
            <p:nvPr/>
          </p:nvSpPr>
          <p:spPr>
            <a:xfrm>
              <a:off x="6737466" y="2394778"/>
              <a:ext cx="5063324" cy="14193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893610" y="2394778"/>
              <a:ext cx="11429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dirty="0">
                  <a:latin typeface="Cambria Math" panose="02040503050406030204" pitchFamily="18" charset="0"/>
                </a:rPr>
                <a:t>Remarque: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1793147" y="4046483"/>
                <a:ext cx="10200254" cy="924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Détermination de la matrice jacobienne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nécessite d’intégrer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l’équation de mouvement pour une période de rotation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den>
                      </m:f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fr-FR" sz="16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lim>
                      </m:limLow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</m:d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𝜹</m:t>
                          </m:r>
                        </m:den>
                      </m:f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147" y="4046483"/>
                <a:ext cx="10200254" cy="924420"/>
              </a:xfrm>
              <a:prstGeom prst="rect">
                <a:avLst/>
              </a:prstGeom>
              <a:blipFill rotWithShape="0">
                <a:blip r:embed="rId10"/>
                <a:stretch>
                  <a:fillRect t="-19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Flèche droite 63"/>
          <p:cNvSpPr/>
          <p:nvPr/>
        </p:nvSpPr>
        <p:spPr>
          <a:xfrm>
            <a:off x="6352118" y="3314700"/>
            <a:ext cx="385011" cy="284260"/>
          </a:xfrm>
          <a:prstGeom prst="rightArrow">
            <a:avLst>
              <a:gd name="adj1" fmla="val 50000"/>
              <a:gd name="adj2" fmla="val 536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644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7" grpId="0"/>
      <p:bldP spid="31" grpId="0"/>
      <p:bldP spid="35" grpId="0"/>
      <p:bldP spid="36" grpId="0"/>
      <p:bldP spid="40" grpId="0"/>
      <p:bldP spid="61" grpId="0"/>
      <p:bldP spid="6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="" xmlns:a16="http://schemas.microsoft.com/office/drawing/2014/main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382381" y="2865693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48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-0.00221 0.213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4"/>
          <p:cNvSpPr/>
          <p:nvPr/>
        </p:nvSpPr>
        <p:spPr>
          <a:xfrm>
            <a:off x="4249839" y="1004764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8"/>
          <p:cNvSpPr/>
          <p:nvPr/>
        </p:nvSpPr>
        <p:spPr>
          <a:xfrm>
            <a:off x="4252685" y="1886472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9"/>
          <p:cNvSpPr/>
          <p:nvPr/>
        </p:nvSpPr>
        <p:spPr>
          <a:xfrm>
            <a:off x="5063015" y="1962721"/>
            <a:ext cx="5288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Modélisation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&amp; Validation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le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modèle robuste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 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10"/>
          <p:cNvSpPr/>
          <p:nvPr/>
        </p:nvSpPr>
        <p:spPr>
          <a:xfrm>
            <a:off x="4249839" y="2789974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2"/>
          <p:cNvSpPr/>
          <p:nvPr/>
        </p:nvSpPr>
        <p:spPr>
          <a:xfrm>
            <a:off x="4273043" y="3783409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altLang="zh-CN" sz="3200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4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3"/>
          <p:cNvSpPr/>
          <p:nvPr/>
        </p:nvSpPr>
        <p:spPr>
          <a:xfrm>
            <a:off x="5063015" y="4844974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1800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Conclusions &amp; Perspectives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33"/>
          <p:cNvSpPr/>
          <p:nvPr/>
        </p:nvSpPr>
        <p:spPr>
          <a:xfrm>
            <a:off x="-10048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1049439" y="3050820"/>
            <a:ext cx="19774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Sommaire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5" name="矩形 9"/>
          <p:cNvSpPr/>
          <p:nvPr/>
        </p:nvSpPr>
        <p:spPr>
          <a:xfrm>
            <a:off x="5123928" y="2924568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Analyse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stabilité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 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6" name="矩形 9"/>
          <p:cNvSpPr/>
          <p:nvPr/>
        </p:nvSpPr>
        <p:spPr>
          <a:xfrm>
            <a:off x="5063015" y="1112466"/>
            <a:ext cx="618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Introduction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le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contexte de thèse &amp; la stratégie de modélisation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1" name="圆角矩形 12"/>
          <p:cNvSpPr/>
          <p:nvPr/>
        </p:nvSpPr>
        <p:spPr>
          <a:xfrm>
            <a:off x="4274462" y="4777228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5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63015" y="3848619"/>
            <a:ext cx="4559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Reproduction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l’instabilité provoquée par </a:t>
            </a: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fr-FR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E8A85CB8-19BD-4CED-A8E2-235EC09AF387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193486" y="6286816"/>
            <a:ext cx="438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*EM: 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abréviation qui signifie l’</a:t>
            </a: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ffet </a:t>
            </a: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orton</a:t>
            </a:r>
            <a:endParaRPr lang="fr-FR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71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1664635" y="1124607"/>
            <a:ext cx="1988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thermique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664635" y="1524829"/>
            <a:ext cx="4538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Formulation des lois de comportement thermique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760647" y="1962832"/>
                <a:ext cx="2246962" cy="878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600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fr-FR" sz="1600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𝑑𝑖𝑣</m:t>
                              </m:r>
                              <m:d>
                                <m:d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=0 </m:t>
                              </m:r>
                            </m:e>
                            <m:e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647" y="1962832"/>
                <a:ext cx="2246962" cy="8784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/>
          <p:cNvSpPr txBox="1"/>
          <p:nvPr/>
        </p:nvSpPr>
        <p:spPr>
          <a:xfrm>
            <a:off x="1664635" y="2923395"/>
            <a:ext cx="3143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thermique aux limites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Groupe 32"/>
          <p:cNvGrpSpPr/>
          <p:nvPr/>
        </p:nvGrpSpPr>
        <p:grpSpPr>
          <a:xfrm>
            <a:off x="3775710" y="3531222"/>
            <a:ext cx="5215890" cy="2754630"/>
            <a:chOff x="6524825" y="2737054"/>
            <a:chExt cx="5215890" cy="2754630"/>
          </a:xfrm>
        </p:grpSpPr>
        <p:pic>
          <p:nvPicPr>
            <p:cNvPr id="27" name="Image 26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524825" y="2737054"/>
              <a:ext cx="5215890" cy="2754630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58942" y="3057511"/>
              <a:ext cx="320473" cy="524834"/>
            </a:xfrm>
            <a:prstGeom prst="rect">
              <a:avLst/>
            </a:prstGeom>
          </p:spPr>
        </p:pic>
      </p:grpSp>
      <p:graphicFrame>
        <p:nvGraphicFramePr>
          <p:cNvPr id="30" name="Tableau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964787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au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9858904"/>
                  </p:ext>
                </p:extLst>
              </p:nvPr>
            </p:nvGraphicFramePr>
            <p:xfrm>
              <a:off x="7290428" y="1147851"/>
              <a:ext cx="4356957" cy="20351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3952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913005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</a:tblGrid>
                  <a:tr h="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4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Paramètres thermiques utilisés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138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Densité </a:t>
                          </a:r>
                          <a14:m>
                            <m:oMath xmlns:m="http://schemas.openxmlformats.org/officeDocument/2006/math">
                              <m:r>
                                <a:rPr lang="fr-FR" sz="140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oMath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b="0" i="1" baseline="0" smtClean="0">
                                    <a:latin typeface="Cambria Math" panose="02040503050406030204" pitchFamily="18" charset="0"/>
                                  </a:rPr>
                                  <m:t>7850 </m:t>
                                </m:r>
                                <m:r>
                                  <a:rPr lang="fr-FR" sz="1400" b="0" i="1" baseline="0" smtClean="0"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  <m:r>
                                  <a:rPr lang="fr-FR" sz="1400" b="0" i="1" baseline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fr-FR" sz="1400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400" b="0" i="1" baseline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fr-FR" sz="1400" b="0" i="1" baseline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Capacité thermique massive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sz="1400" i="1" baseline="-250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444 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/(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Conductivité thermique </a:t>
                          </a:r>
                          <a14:m>
                            <m:oMath xmlns:m="http://schemas.openxmlformats.org/officeDocument/2006/math">
                              <m:r>
                                <a:rPr lang="fr-FR" sz="14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50 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/(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Coefficient d’échange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FR" sz="1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50 </m:t>
                              </m:r>
                              <m:r>
                                <a:rPr lang="fr-FR" sz="14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  <m:r>
                                <a:rPr lang="fr-FR" sz="14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/(</m:t>
                              </m:r>
                              <m:sSup>
                                <m:sSupPr>
                                  <m:ctrlPr>
                                    <a:rPr lang="fr-FR" sz="1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fr-FR" sz="1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sz="140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oMath>
                          </a14:m>
                          <a:r>
                            <a:rPr lang="fr-FR" sz="1400" b="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fr-FR" sz="1400" b="0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fr-FR" sz="1400" b="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extérieure</a:t>
                          </a:r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20 °</m:t>
                                </m:r>
                                <m:r>
                                  <a:rPr lang="fr-FR" sz="14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fr-FR" sz="1400" b="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au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9858904"/>
                  </p:ext>
                </p:extLst>
              </p:nvPr>
            </p:nvGraphicFramePr>
            <p:xfrm>
              <a:off x="7290428" y="1147851"/>
              <a:ext cx="4356957" cy="20351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3952"/>
                    <a:gridCol w="1913005"/>
                  </a:tblGrid>
                  <a:tr h="30480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4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Paramètres thermiques utilisés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49" t="-102000" r="-79104" b="-47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102000" r="-1274" b="-474000"/>
                          </a:stretch>
                        </a:blipFill>
                      </a:tcPr>
                    </a:tc>
                  </a:tr>
                  <a:tr h="313055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49" t="-194231" r="-79104" b="-3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194231" r="-1274" b="-35576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49" t="-250820" r="-79104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250820" r="-1274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49" t="-350820" r="-7910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350820" r="-1274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extérieure</a:t>
                          </a:r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450820" r="-1274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4173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1664635" y="1124607"/>
            <a:ext cx="2044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mécanique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750279" y="1587910"/>
            <a:ext cx="4594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Formulation des lois de comportement mécanique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719300" y="2465273"/>
                <a:ext cx="1970348" cy="3851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𝒆𝒍</m:t>
                          </m:r>
                        </m:sub>
                        <m:sup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fr-FR" b="1" i="1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𝜶</m:t>
                      </m:r>
                      <m:r>
                        <m:rPr>
                          <m:sty m:val="p"/>
                        </m:rPr>
                        <a:rPr lang="fr-FR" b="0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𝑻𝑰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300" y="2465273"/>
                <a:ext cx="1970348" cy="385105"/>
              </a:xfrm>
              <a:prstGeom prst="rect">
                <a:avLst/>
              </a:prstGeom>
              <a:blipFill rotWithShape="0"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618827" y="3470332"/>
                <a:ext cx="4989956" cy="18158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avec </a:t>
                </a:r>
              </a:p>
              <a:p>
                <a14:m>
                  <m:oMath xmlns:m="http://schemas.openxmlformats.org/officeDocument/2006/math"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𝝐</m:t>
                    </m:r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vecteur de déformation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𝒆𝒍</m:t>
                        </m:r>
                      </m:sub>
                    </m:sSub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matrice du comportement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élastique</a:t>
                </a:r>
              </a:p>
              <a:p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vecteur de contrainte</a:t>
                </a:r>
              </a:p>
              <a:p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vecteur du coefficient de dilatation thermique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sz="1600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différence de température entre la référence et le rotor</a:t>
                </a:r>
              </a:p>
              <a:p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matrice d’</a:t>
                </a:r>
                <a:r>
                  <a:rPr kumimoji="1" lang="fr-FR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idéntité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827" y="3470332"/>
                <a:ext cx="4989956" cy="1815882"/>
              </a:xfrm>
              <a:prstGeom prst="rect">
                <a:avLst/>
              </a:prstGeom>
              <a:blipFill>
                <a:blip r:embed="rId5"/>
                <a:stretch>
                  <a:fillRect l="-733" t="-1007" b="-33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/>
          <p:cNvSpPr txBox="1"/>
          <p:nvPr/>
        </p:nvSpPr>
        <p:spPr>
          <a:xfrm>
            <a:off x="6813807" y="1587910"/>
            <a:ext cx="3199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mécanique aux limites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Image 26"/>
          <p:cNvPicPr/>
          <p:nvPr/>
        </p:nvPicPr>
        <p:blipFill>
          <a:blip r:embed="rId6"/>
          <a:stretch>
            <a:fillRect/>
          </a:stretch>
        </p:blipFill>
        <p:spPr>
          <a:xfrm>
            <a:off x="6504853" y="4512412"/>
            <a:ext cx="5760720" cy="1802130"/>
          </a:xfrm>
          <a:prstGeom prst="rect">
            <a:avLst/>
          </a:prstGeom>
        </p:spPr>
      </p:pic>
      <p:pic>
        <p:nvPicPr>
          <p:cNvPr id="28" name="Image 2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090" y="2151302"/>
            <a:ext cx="4737100" cy="1774190"/>
          </a:xfrm>
          <a:prstGeom prst="rect">
            <a:avLst/>
          </a:prstGeom>
          <a:noFill/>
        </p:spPr>
      </p:pic>
      <p:graphicFrame>
        <p:nvGraphicFramePr>
          <p:cNvPr id="29" name="Tableau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414401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92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1772819" y="2036250"/>
                <a:ext cx="484882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Changement du repère 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819" y="2036250"/>
                <a:ext cx="4848828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755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/>
              <p:cNvSpPr txBox="1"/>
              <p:nvPr/>
            </p:nvSpPr>
            <p:spPr>
              <a:xfrm>
                <a:off x="6868964" y="2092401"/>
                <a:ext cx="4965077" cy="3497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Déformation thermique obtenue dans le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Comportement dynamique exprimé dans le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Relation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changement de repère</a:t>
                </a:r>
              </a:p>
              <a:p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avec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1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e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160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fr-FR" sz="160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1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co</m:t>
                                    </m:r>
                                    <m:func>
                                      <m:func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fName>
                                      <m:e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</m:e>
                                    </m:func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ZoneTexte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964" y="2092401"/>
                <a:ext cx="4965077" cy="3497752"/>
              </a:xfrm>
              <a:prstGeom prst="rect">
                <a:avLst/>
              </a:prstGeom>
              <a:blipFill rotWithShape="0">
                <a:blip r:embed="rId6"/>
                <a:stretch>
                  <a:fillRect l="-491" t="-5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7178229" y="5590153"/>
                <a:ext cx="48415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Symbole "</a:t>
                </a:r>
                <a14:m>
                  <m:oMath xmlns:m="http://schemas.openxmlformats.org/officeDocument/2006/math">
                    <m:r>
                      <a:rPr lang="fr-F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"  : exprimé les paramètres dans le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229" y="5590153"/>
                <a:ext cx="4841582" cy="338554"/>
              </a:xfrm>
              <a:prstGeom prst="rect">
                <a:avLst/>
              </a:prstGeom>
              <a:blipFill rotWithShape="0">
                <a:blip r:embed="rId7"/>
                <a:stretch>
                  <a:fillRect l="-756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Flèche droite 106"/>
          <p:cNvSpPr/>
          <p:nvPr/>
        </p:nvSpPr>
        <p:spPr>
          <a:xfrm>
            <a:off x="5989376" y="1253289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8" name="Groupe 107"/>
          <p:cNvGrpSpPr/>
          <p:nvPr/>
        </p:nvGrpSpPr>
        <p:grpSpPr>
          <a:xfrm>
            <a:off x="2162175" y="1139217"/>
            <a:ext cx="3199818" cy="463198"/>
            <a:chOff x="3057061" y="1106480"/>
            <a:chExt cx="3199818" cy="463198"/>
          </a:xfrm>
        </p:grpSpPr>
        <p:grpSp>
          <p:nvGrpSpPr>
            <p:cNvPr id="109" name="Groupe 108"/>
            <p:cNvGrpSpPr/>
            <p:nvPr/>
          </p:nvGrpSpPr>
          <p:grpSpPr>
            <a:xfrm>
              <a:off x="3057061" y="1106480"/>
              <a:ext cx="528166" cy="463198"/>
              <a:chOff x="4120862" y="1084634"/>
              <a:chExt cx="528166" cy="463198"/>
            </a:xfrm>
          </p:grpSpPr>
          <p:sp>
            <p:nvSpPr>
              <p:cNvPr id="111" name="Organigramme : Processus 110"/>
              <p:cNvSpPr/>
              <p:nvPr/>
            </p:nvSpPr>
            <p:spPr>
              <a:xfrm>
                <a:off x="4120862" y="1084634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12" name="Image 1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5756" y="1185916"/>
                <a:ext cx="506467" cy="269630"/>
              </a:xfrm>
              <a:prstGeom prst="rect">
                <a:avLst/>
              </a:prstGeom>
            </p:spPr>
          </p:pic>
        </p:grpSp>
        <p:sp>
          <p:nvSpPr>
            <p:cNvPr id="110" name="ZoneTexte 109"/>
            <p:cNvSpPr txBox="1"/>
            <p:nvPr/>
          </p:nvSpPr>
          <p:spPr>
            <a:xfrm>
              <a:off x="3616413" y="1137741"/>
              <a:ext cx="2640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thermomécanique 3D</a:t>
              </a:r>
            </a:p>
          </p:txBody>
        </p:sp>
      </p:grpSp>
      <p:grpSp>
        <p:nvGrpSpPr>
          <p:cNvPr id="113" name="Groupe 112"/>
          <p:cNvGrpSpPr/>
          <p:nvPr/>
        </p:nvGrpSpPr>
        <p:grpSpPr>
          <a:xfrm>
            <a:off x="6914146" y="1134385"/>
            <a:ext cx="3443343" cy="479903"/>
            <a:chOff x="7555277" y="1143278"/>
            <a:chExt cx="3443343" cy="479903"/>
          </a:xfrm>
        </p:grpSpPr>
        <p:sp>
          <p:nvSpPr>
            <p:cNvPr id="114" name="ZoneTexte 113"/>
            <p:cNvSpPr txBox="1"/>
            <p:nvPr/>
          </p:nvSpPr>
          <p:spPr>
            <a:xfrm>
              <a:off x="8141748" y="1212798"/>
              <a:ext cx="28568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dynamique des rotor 1D</a:t>
              </a:r>
            </a:p>
          </p:txBody>
        </p:sp>
        <p:grpSp>
          <p:nvGrpSpPr>
            <p:cNvPr id="115" name="Groupe 114"/>
            <p:cNvGrpSpPr/>
            <p:nvPr/>
          </p:nvGrpSpPr>
          <p:grpSpPr>
            <a:xfrm>
              <a:off x="7555277" y="1143278"/>
              <a:ext cx="528166" cy="479903"/>
              <a:chOff x="6867899" y="1144148"/>
              <a:chExt cx="528166" cy="479903"/>
            </a:xfrm>
          </p:grpSpPr>
          <p:sp>
            <p:nvSpPr>
              <p:cNvPr id="116" name="Organigramme : Processus 115"/>
              <p:cNvSpPr/>
              <p:nvPr/>
            </p:nvSpPr>
            <p:spPr>
              <a:xfrm>
                <a:off x="6867899" y="114414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17" name="Image 11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20115" y="127765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2" name="Groupe 31"/>
          <p:cNvGrpSpPr/>
          <p:nvPr/>
        </p:nvGrpSpPr>
        <p:grpSpPr>
          <a:xfrm>
            <a:off x="1876268" y="2692227"/>
            <a:ext cx="4774789" cy="3416650"/>
            <a:chOff x="3189101" y="1336302"/>
            <a:chExt cx="4774789" cy="3416650"/>
          </a:xfrm>
        </p:grpSpPr>
        <p:grpSp>
          <p:nvGrpSpPr>
            <p:cNvPr id="33" name="Groupe 32"/>
            <p:cNvGrpSpPr/>
            <p:nvPr/>
          </p:nvGrpSpPr>
          <p:grpSpPr>
            <a:xfrm>
              <a:off x="3189101" y="1336302"/>
              <a:ext cx="4774789" cy="3416650"/>
              <a:chOff x="3189101" y="1336302"/>
              <a:chExt cx="4774789" cy="3416650"/>
            </a:xfrm>
          </p:grpSpPr>
          <p:grpSp>
            <p:nvGrpSpPr>
              <p:cNvPr id="35" name="Groupe 34"/>
              <p:cNvGrpSpPr/>
              <p:nvPr/>
            </p:nvGrpSpPr>
            <p:grpSpPr>
              <a:xfrm>
                <a:off x="3189101" y="1336302"/>
                <a:ext cx="4774789" cy="3416650"/>
                <a:chOff x="3192772" y="1336302"/>
                <a:chExt cx="4774789" cy="3416650"/>
              </a:xfrm>
            </p:grpSpPr>
            <p:pic>
              <p:nvPicPr>
                <p:cNvPr id="44" name="Image 4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92772" y="1336302"/>
                  <a:ext cx="4774789" cy="3416650"/>
                </a:xfrm>
                <a:prstGeom prst="rect">
                  <a:avLst/>
                </a:prstGeom>
              </p:spPr>
            </p:pic>
            <p:grpSp>
              <p:nvGrpSpPr>
                <p:cNvPr id="45" name="Groupe 44"/>
                <p:cNvGrpSpPr/>
                <p:nvPr/>
              </p:nvGrpSpPr>
              <p:grpSpPr>
                <a:xfrm>
                  <a:off x="5805821" y="3369369"/>
                  <a:ext cx="514243" cy="359565"/>
                  <a:chOff x="5805821" y="3369369"/>
                  <a:chExt cx="514243" cy="359565"/>
                </a:xfrm>
              </p:grpSpPr>
              <p:sp>
                <p:nvSpPr>
                  <p:cNvPr id="55" name="Arc 54"/>
                  <p:cNvSpPr/>
                  <p:nvPr/>
                </p:nvSpPr>
                <p:spPr>
                  <a:xfrm rot="4876348">
                    <a:off x="5784102" y="3391088"/>
                    <a:ext cx="290512" cy="247074"/>
                  </a:xfrm>
                  <a:prstGeom prst="arc">
                    <a:avLst>
                      <a:gd name="adj1" fmla="val 16200000"/>
                      <a:gd name="adj2" fmla="val 2933405"/>
                    </a:avLst>
                  </a:prstGeom>
                  <a:ln w="12700">
                    <a:solidFill>
                      <a:srgbClr val="036DB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Zone de texte 153"/>
                      <p:cNvSpPr txBox="1"/>
                      <p:nvPr/>
                    </p:nvSpPr>
                    <p:spPr>
                      <a:xfrm>
                        <a:off x="6018316" y="3454284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solidFill>
                                      <a:srgbClr val="036DB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>
                                    <a:solidFill>
                                      <a:srgbClr val="036DBF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solidFill>
                              <a:srgbClr val="036DB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56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18316" y="3454284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 b="-4444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693428" y="2448282"/>
                  <a:ext cx="364078" cy="409534"/>
                  <a:chOff x="3778458" y="2054982"/>
                  <a:chExt cx="364078" cy="409534"/>
                </a:xfrm>
              </p:grpSpPr>
              <p:sp>
                <p:nvSpPr>
                  <p:cNvPr id="53" name="Arc 52"/>
                  <p:cNvSpPr/>
                  <p:nvPr/>
                </p:nvSpPr>
                <p:spPr>
                  <a:xfrm>
                    <a:off x="3852024" y="2217442"/>
                    <a:ext cx="290512" cy="247074"/>
                  </a:xfrm>
                  <a:prstGeom prst="arc">
                    <a:avLst>
                      <a:gd name="adj1" fmla="val 16200000"/>
                      <a:gd name="adj2" fmla="val 2933405"/>
                    </a:avLst>
                  </a:prstGeom>
                  <a:ln w="12700">
                    <a:solidFill>
                      <a:srgbClr val="036DB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Zone de texte 153"/>
                      <p:cNvSpPr txBox="1"/>
                      <p:nvPr/>
                    </p:nvSpPr>
                    <p:spPr>
                      <a:xfrm>
                        <a:off x="3778458" y="2054982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solidFill>
                                      <a:srgbClr val="036DB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>
                                    <a:solidFill>
                                      <a:srgbClr val="036DBF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𝜓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solidFill>
                              <a:srgbClr val="036DB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54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778458" y="2054982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1"/>
                        <a:stretch>
                          <a:fillRect r="-2041" b="-24444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7" name="Groupe 46"/>
                <p:cNvGrpSpPr/>
                <p:nvPr/>
              </p:nvGrpSpPr>
              <p:grpSpPr>
                <a:xfrm>
                  <a:off x="5230093" y="3112173"/>
                  <a:ext cx="583233" cy="351065"/>
                  <a:chOff x="1358181" y="5560770"/>
                  <a:chExt cx="583233" cy="351065"/>
                </a:xfrm>
              </p:grpSpPr>
              <p:cxnSp>
                <p:nvCxnSpPr>
                  <p:cNvPr id="51" name="Connecteur droit avec flèche 50"/>
                  <p:cNvCxnSpPr/>
                  <p:nvPr/>
                </p:nvCxnSpPr>
                <p:spPr>
                  <a:xfrm>
                    <a:off x="1612802" y="5560770"/>
                    <a:ext cx="328612" cy="351065"/>
                  </a:xfrm>
                  <a:prstGeom prst="straightConnector1">
                    <a:avLst/>
                  </a:prstGeom>
                  <a:ln w="12700">
                    <a:solidFill>
                      <a:srgbClr val="036DBF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2" name="Zone de texte 153"/>
                      <p:cNvSpPr txBox="1"/>
                      <p:nvPr/>
                    </p:nvSpPr>
                    <p:spPr>
                      <a:xfrm>
                        <a:off x="1358181" y="5630491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fr-FR" sz="1400" i="1">
                                <a:solidFill>
                                  <a:srgbClr val="036DB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oMath>
                        </a14:m>
                        <a:r>
                          <a:rPr lang="fr-FR" sz="1400" dirty="0">
                            <a:solidFill>
                              <a:srgbClr val="036DB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  <a:endParaRPr lang="fr-FR" sz="1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2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358181" y="5630491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2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8" name="Groupe 47"/>
                <p:cNvGrpSpPr/>
                <p:nvPr/>
              </p:nvGrpSpPr>
              <p:grpSpPr>
                <a:xfrm>
                  <a:off x="5429292" y="2730669"/>
                  <a:ext cx="366065" cy="373767"/>
                  <a:chOff x="1702998" y="5240832"/>
                  <a:chExt cx="366065" cy="373767"/>
                </a:xfrm>
              </p:grpSpPr>
              <p:cxnSp>
                <p:nvCxnSpPr>
                  <p:cNvPr id="49" name="Connecteur droit avec flèche 48"/>
                  <p:cNvCxnSpPr/>
                  <p:nvPr/>
                </p:nvCxnSpPr>
                <p:spPr>
                  <a:xfrm flipV="1">
                    <a:off x="1757168" y="5340162"/>
                    <a:ext cx="311895" cy="274437"/>
                  </a:xfrm>
                  <a:prstGeom prst="straightConnector1">
                    <a:avLst/>
                  </a:prstGeom>
                  <a:ln w="12700">
                    <a:solidFill>
                      <a:srgbClr val="036DBF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0" name="Zone de texte 153"/>
                      <p:cNvSpPr txBox="1"/>
                      <p:nvPr/>
                    </p:nvSpPr>
                    <p:spPr>
                      <a:xfrm>
                        <a:off x="1702998" y="5240832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solidFill>
                                      <a:srgbClr val="036DB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 smtClean="0">
                                    <a:solidFill>
                                      <a:srgbClr val="036DBF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solidFill>
                              <a:srgbClr val="036DB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50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702998" y="5240832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3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cxnSp>
            <p:nvCxnSpPr>
              <p:cNvPr id="36" name="Connecteur droit avec flèche 35"/>
              <p:cNvCxnSpPr/>
              <p:nvPr/>
            </p:nvCxnSpPr>
            <p:spPr>
              <a:xfrm>
                <a:off x="5486234" y="3104436"/>
                <a:ext cx="0" cy="6244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avec flèche 36"/>
              <p:cNvCxnSpPr/>
              <p:nvPr/>
            </p:nvCxnSpPr>
            <p:spPr>
              <a:xfrm>
                <a:off x="5473784" y="3100067"/>
                <a:ext cx="744862" cy="867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Zone de texte 153"/>
                  <p:cNvSpPr txBox="1"/>
                  <p:nvPr/>
                </p:nvSpPr>
                <p:spPr>
                  <a:xfrm>
                    <a:off x="5991451" y="2848764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 xmlns:m="http://schemas.openxmlformats.org/officeDocument/2006/math">
                        <m:r>
                          <a:rPr lang="fr-F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fr-FR" sz="1400" i="1">
                            <a:solidFill>
                              <a:srgbClr val="036DB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r>
                      <a:rPr lang="fr-FR" sz="1400" dirty="0">
                        <a:solidFill>
                          <a:srgbClr val="036DB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38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1451" y="2848764"/>
                    <a:ext cx="301748" cy="274650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9" name="Groupe 38"/>
              <p:cNvGrpSpPr/>
              <p:nvPr/>
            </p:nvGrpSpPr>
            <p:grpSpPr>
              <a:xfrm>
                <a:off x="5117467" y="3317981"/>
                <a:ext cx="479854" cy="345609"/>
                <a:chOff x="5117467" y="3317981"/>
                <a:chExt cx="479854" cy="345609"/>
              </a:xfrm>
            </p:grpSpPr>
            <p:sp>
              <p:nvSpPr>
                <p:cNvPr id="42" name="Arc 41"/>
                <p:cNvSpPr/>
                <p:nvPr/>
              </p:nvSpPr>
              <p:spPr>
                <a:xfrm rot="6652779">
                  <a:off x="5328528" y="3339700"/>
                  <a:ext cx="290512" cy="247074"/>
                </a:xfrm>
                <a:prstGeom prst="arc">
                  <a:avLst>
                    <a:gd name="adj1" fmla="val 16200000"/>
                    <a:gd name="adj2" fmla="val 2933405"/>
                  </a:avLst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Zone de texte 153"/>
                    <p:cNvSpPr txBox="1"/>
                    <p:nvPr/>
                  </p:nvSpPr>
                  <p:spPr>
                    <a:xfrm>
                      <a:off x="5117467" y="3388940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 xmlns:m="http://schemas.openxmlformats.org/officeDocument/2006/math">
                          <m:r>
                            <a:rPr lang="fr-F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fr-FR" sz="1400" i="1">
                              <a:solidFill>
                                <a:srgbClr val="036DB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oMath>
                      </a14:m>
                      <a:r>
                        <a:rPr lang="fr-FR" sz="1400" dirty="0">
                          <a:solidFill>
                            <a:srgbClr val="036DBF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p:txBody>
                </p:sp>
              </mc:Choice>
              <mc:Fallback xmlns="">
                <p:sp>
                  <p:nvSpPr>
                    <p:cNvPr id="43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17467" y="3388940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 de texte 153"/>
                  <p:cNvSpPr txBox="1"/>
                  <p:nvPr/>
                </p:nvSpPr>
                <p:spPr>
                  <a:xfrm>
                    <a:off x="5814789" y="3080096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 xmlns:m="http://schemas.openxmlformats.org/officeDocument/2006/math">
                        <m:r>
                          <a:rPr lang="fr-F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𝜓</m:t>
                        </m:r>
                        <m:r>
                          <a:rPr lang="fr-FR" sz="1400" i="1">
                            <a:solidFill>
                              <a:srgbClr val="036DB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r>
                      <a:rPr lang="fr-FR" sz="1400" dirty="0">
                        <a:solidFill>
                          <a:srgbClr val="036DB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40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4789" y="3080096"/>
                    <a:ext cx="301748" cy="274650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b="-20000"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Arc 40"/>
              <p:cNvSpPr/>
              <p:nvPr/>
            </p:nvSpPr>
            <p:spPr>
              <a:xfrm rot="1719114">
                <a:off x="5619426" y="2980865"/>
                <a:ext cx="290512" cy="247074"/>
              </a:xfrm>
              <a:prstGeom prst="arc">
                <a:avLst>
                  <a:gd name="adj1" fmla="val 16200000"/>
                  <a:gd name="adj2" fmla="val 2933405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Zone de texte 153"/>
                <p:cNvSpPr txBox="1"/>
                <p:nvPr/>
              </p:nvSpPr>
              <p:spPr>
                <a:xfrm>
                  <a:off x="5574443" y="3384824"/>
                  <a:ext cx="301748" cy="274650"/>
                </a:xfrm>
                <a:prstGeom prst="rect">
                  <a:avLst/>
                </a:prstGeom>
                <a:noFill/>
                <a:ln w="6350">
                  <a:noFill/>
                  <a:prstDash val="sysDash"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400" b="0" i="1" smtClean="0">
                              <a:solidFill>
                                <a:srgbClr val="036DBF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sz="1400" b="0" i="1" smtClean="0">
                              <a:solidFill>
                                <a:srgbClr val="036DBF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acc>
                    </m:oMath>
                  </a14:m>
                  <a:r>
                    <a:rPr lang="fr-FR" sz="1400" dirty="0">
                      <a:solidFill>
                        <a:srgbClr val="036DBF"/>
                      </a:solidFill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34" name="Zone de texte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4443" y="3384824"/>
                  <a:ext cx="301748" cy="27465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 w="6350">
                  <a:noFill/>
                  <a:prstDash val="sysDash"/>
                </a:ln>
                <a:effectLst/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1507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414401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647478" y="1741029"/>
            <a:ext cx="61718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Déplacement de la fibre neutre du rotor après la déformation du rotor</a:t>
            </a:r>
          </a:p>
        </p:txBody>
      </p:sp>
      <p:sp>
        <p:nvSpPr>
          <p:cNvPr id="165" name="Flèche droite 164"/>
          <p:cNvSpPr/>
          <p:nvPr/>
        </p:nvSpPr>
        <p:spPr>
          <a:xfrm>
            <a:off x="5989376" y="1253289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73" name="Groupe 172"/>
          <p:cNvGrpSpPr/>
          <p:nvPr/>
        </p:nvGrpSpPr>
        <p:grpSpPr>
          <a:xfrm>
            <a:off x="2162175" y="1139217"/>
            <a:ext cx="3199818" cy="463198"/>
            <a:chOff x="3057061" y="1106480"/>
            <a:chExt cx="3199818" cy="463198"/>
          </a:xfrm>
        </p:grpSpPr>
        <p:grpSp>
          <p:nvGrpSpPr>
            <p:cNvPr id="167" name="Groupe 166"/>
            <p:cNvGrpSpPr/>
            <p:nvPr/>
          </p:nvGrpSpPr>
          <p:grpSpPr>
            <a:xfrm>
              <a:off x="3057061" y="1106480"/>
              <a:ext cx="528166" cy="463198"/>
              <a:chOff x="4120862" y="1084634"/>
              <a:chExt cx="528166" cy="463198"/>
            </a:xfrm>
          </p:grpSpPr>
          <p:sp>
            <p:nvSpPr>
              <p:cNvPr id="163" name="Organigramme : Processus 162"/>
              <p:cNvSpPr/>
              <p:nvPr/>
            </p:nvSpPr>
            <p:spPr>
              <a:xfrm>
                <a:off x="4120862" y="1084634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4" name="Image 16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5756" y="1185916"/>
                <a:ext cx="506467" cy="269630"/>
              </a:xfrm>
              <a:prstGeom prst="rect">
                <a:avLst/>
              </a:prstGeom>
            </p:spPr>
          </p:pic>
        </p:grpSp>
        <p:sp>
          <p:nvSpPr>
            <p:cNvPr id="168" name="ZoneTexte 167"/>
            <p:cNvSpPr txBox="1"/>
            <p:nvPr/>
          </p:nvSpPr>
          <p:spPr>
            <a:xfrm>
              <a:off x="3616413" y="1137741"/>
              <a:ext cx="2640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thermomécanique 3D</a:t>
              </a:r>
            </a:p>
          </p:txBody>
        </p:sp>
      </p:grpSp>
      <p:grpSp>
        <p:nvGrpSpPr>
          <p:cNvPr id="174" name="Groupe 173"/>
          <p:cNvGrpSpPr/>
          <p:nvPr/>
        </p:nvGrpSpPr>
        <p:grpSpPr>
          <a:xfrm>
            <a:off x="6914146" y="1134385"/>
            <a:ext cx="3443343" cy="479903"/>
            <a:chOff x="7555277" y="1143278"/>
            <a:chExt cx="3443343" cy="479903"/>
          </a:xfrm>
        </p:grpSpPr>
        <p:sp>
          <p:nvSpPr>
            <p:cNvPr id="169" name="ZoneTexte 168"/>
            <p:cNvSpPr txBox="1"/>
            <p:nvPr/>
          </p:nvSpPr>
          <p:spPr>
            <a:xfrm>
              <a:off x="8141748" y="1212798"/>
              <a:ext cx="28568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dynamique des rotor 1D</a:t>
              </a:r>
            </a:p>
          </p:txBody>
        </p:sp>
        <p:grpSp>
          <p:nvGrpSpPr>
            <p:cNvPr id="172" name="Groupe 171"/>
            <p:cNvGrpSpPr/>
            <p:nvPr/>
          </p:nvGrpSpPr>
          <p:grpSpPr>
            <a:xfrm>
              <a:off x="7555277" y="1143278"/>
              <a:ext cx="528166" cy="479903"/>
              <a:chOff x="6867899" y="1144148"/>
              <a:chExt cx="528166" cy="479903"/>
            </a:xfrm>
          </p:grpSpPr>
          <p:sp>
            <p:nvSpPr>
              <p:cNvPr id="170" name="Organigramme : Processus 169"/>
              <p:cNvSpPr/>
              <p:nvPr/>
            </p:nvSpPr>
            <p:spPr>
              <a:xfrm>
                <a:off x="6867899" y="114414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71" name="Image 17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20115" y="127765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180" name="Groupe 179"/>
          <p:cNvGrpSpPr/>
          <p:nvPr/>
        </p:nvGrpSpPr>
        <p:grpSpPr>
          <a:xfrm>
            <a:off x="1795258" y="2573255"/>
            <a:ext cx="2972609" cy="584775"/>
            <a:chOff x="1569516" y="2597421"/>
            <a:chExt cx="2972609" cy="584775"/>
          </a:xfrm>
        </p:grpSpPr>
        <p:sp>
          <p:nvSpPr>
            <p:cNvPr id="157" name="ZoneTexte 156"/>
            <p:cNvSpPr txBox="1"/>
            <p:nvPr/>
          </p:nvSpPr>
          <p:spPr>
            <a:xfrm>
              <a:off x="1742809" y="2597421"/>
              <a:ext cx="2799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Nœuds aux </a:t>
              </a:r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sections du modèle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thermomécanique 3D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Ellipse 178"/>
            <p:cNvSpPr/>
            <p:nvPr/>
          </p:nvSpPr>
          <p:spPr>
            <a:xfrm>
              <a:off x="1569516" y="2883260"/>
              <a:ext cx="117085" cy="86771"/>
            </a:xfrm>
            <a:prstGeom prst="ellipse">
              <a:avLst/>
            </a:prstGeom>
            <a:solidFill>
              <a:srgbClr val="FFA700"/>
            </a:solidFill>
            <a:ln>
              <a:solidFill>
                <a:srgbClr val="FFA7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3" name="Groupe 182"/>
          <p:cNvGrpSpPr/>
          <p:nvPr/>
        </p:nvGrpSpPr>
        <p:grpSpPr>
          <a:xfrm>
            <a:off x="1792990" y="2165766"/>
            <a:ext cx="3280711" cy="338554"/>
            <a:chOff x="1567248" y="2189932"/>
            <a:chExt cx="3280711" cy="338554"/>
          </a:xfrm>
        </p:grpSpPr>
        <p:sp>
          <p:nvSpPr>
            <p:cNvPr id="160" name="ZoneTexte 159"/>
            <p:cNvSpPr txBox="1"/>
            <p:nvPr/>
          </p:nvSpPr>
          <p:spPr>
            <a:xfrm>
              <a:off x="1751615" y="2189932"/>
              <a:ext cx="3096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Nœuds du </a:t>
              </a:r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dynamique 1D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Ellipse 181"/>
            <p:cNvSpPr/>
            <p:nvPr/>
          </p:nvSpPr>
          <p:spPr>
            <a:xfrm>
              <a:off x="1567248" y="2345502"/>
              <a:ext cx="110979" cy="822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87" name="Connecteur en arc 186"/>
          <p:cNvCxnSpPr>
            <a:stCxn id="185" idx="2"/>
            <a:endCxn id="190" idx="3"/>
          </p:cNvCxnSpPr>
          <p:nvPr/>
        </p:nvCxnSpPr>
        <p:spPr>
          <a:xfrm rot="10800000" flipV="1">
            <a:off x="3939541" y="3434534"/>
            <a:ext cx="1668187" cy="53929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0" name="Image 189"/>
          <p:cNvPicPr>
            <a:picLocks noChangeAspect="1"/>
          </p:cNvPicPr>
          <p:nvPr/>
        </p:nvPicPr>
        <p:blipFill rotWithShape="1">
          <a:blip r:embed="rId5"/>
          <a:srcRect l="2706" t="5015" r="5389" b="2880"/>
          <a:stretch/>
        </p:blipFill>
        <p:spPr>
          <a:xfrm>
            <a:off x="2468880" y="3307079"/>
            <a:ext cx="1470660" cy="13335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ZoneTexte 198"/>
              <p:cNvSpPr txBox="1"/>
              <p:nvPr/>
            </p:nvSpPr>
            <p:spPr>
              <a:xfrm>
                <a:off x="4820075" y="2079583"/>
                <a:ext cx="42763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Section correspond au nœud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sur la fibre neutre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9" name="ZoneTexte 1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075" y="2079583"/>
                <a:ext cx="4276300" cy="338554"/>
              </a:xfrm>
              <a:prstGeom prst="rect">
                <a:avLst/>
              </a:prstGeom>
              <a:blipFill rotWithShape="0">
                <a:blip r:embed="rId6"/>
                <a:stretch>
                  <a:fillRect l="-856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Groupe 183"/>
          <p:cNvGrpSpPr/>
          <p:nvPr/>
        </p:nvGrpSpPr>
        <p:grpSpPr>
          <a:xfrm>
            <a:off x="5673164" y="2362978"/>
            <a:ext cx="2218187" cy="2159890"/>
            <a:chOff x="4405978" y="2397747"/>
            <a:chExt cx="2218187" cy="2159890"/>
          </a:xfrm>
        </p:grpSpPr>
        <p:pic>
          <p:nvPicPr>
            <p:cNvPr id="152" name="Image 15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5978" y="2397747"/>
              <a:ext cx="2218187" cy="2159890"/>
            </a:xfrm>
            <a:prstGeom prst="rect">
              <a:avLst/>
            </a:prstGeom>
          </p:spPr>
        </p:pic>
        <p:sp>
          <p:nvSpPr>
            <p:cNvPr id="158" name="Ellipse 157"/>
            <p:cNvSpPr/>
            <p:nvPr/>
          </p:nvSpPr>
          <p:spPr>
            <a:xfrm>
              <a:off x="5436477" y="3409574"/>
              <a:ext cx="91752" cy="917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5" name="Ellipse 184"/>
          <p:cNvSpPr/>
          <p:nvPr/>
        </p:nvSpPr>
        <p:spPr>
          <a:xfrm>
            <a:off x="5607727" y="3244538"/>
            <a:ext cx="405942" cy="3799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5" name="Groupe 204"/>
          <p:cNvGrpSpPr/>
          <p:nvPr/>
        </p:nvGrpSpPr>
        <p:grpSpPr>
          <a:xfrm>
            <a:off x="1466056" y="4758951"/>
            <a:ext cx="6534726" cy="1637447"/>
            <a:chOff x="1466056" y="4758951"/>
            <a:chExt cx="6534726" cy="1637447"/>
          </a:xfrm>
        </p:grpSpPr>
        <p:grpSp>
          <p:nvGrpSpPr>
            <p:cNvPr id="73" name="Groupe 72"/>
            <p:cNvGrpSpPr/>
            <p:nvPr/>
          </p:nvGrpSpPr>
          <p:grpSpPr>
            <a:xfrm>
              <a:off x="1466056" y="4758951"/>
              <a:ext cx="6534726" cy="1637447"/>
              <a:chOff x="1413803" y="1840515"/>
              <a:chExt cx="6534726" cy="1637447"/>
            </a:xfrm>
          </p:grpSpPr>
          <p:grpSp>
            <p:nvGrpSpPr>
              <p:cNvPr id="74" name="Groupe 73"/>
              <p:cNvGrpSpPr/>
              <p:nvPr/>
            </p:nvGrpSpPr>
            <p:grpSpPr>
              <a:xfrm>
                <a:off x="1413803" y="1840515"/>
                <a:ext cx="6534726" cy="1637447"/>
                <a:chOff x="1530411" y="1884240"/>
                <a:chExt cx="6534726" cy="1637447"/>
              </a:xfrm>
            </p:grpSpPr>
            <p:pic>
              <p:nvPicPr>
                <p:cNvPr id="83" name="Image 82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21722" y="1884240"/>
                  <a:ext cx="5443415" cy="1568077"/>
                </a:xfrm>
                <a:prstGeom prst="rect">
                  <a:avLst/>
                </a:prstGeom>
              </p:spPr>
            </p:pic>
            <p:grpSp>
              <p:nvGrpSpPr>
                <p:cNvPr id="84" name="Groupe 83"/>
                <p:cNvGrpSpPr/>
                <p:nvPr/>
              </p:nvGrpSpPr>
              <p:grpSpPr>
                <a:xfrm>
                  <a:off x="1530411" y="2092196"/>
                  <a:ext cx="1127467" cy="1429491"/>
                  <a:chOff x="986142" y="2446409"/>
                  <a:chExt cx="1127467" cy="1429491"/>
                </a:xfrm>
              </p:grpSpPr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986142" y="2446409"/>
                    <a:ext cx="1127467" cy="1429491"/>
                    <a:chOff x="724214" y="2859266"/>
                    <a:chExt cx="1127467" cy="1429491"/>
                  </a:xfrm>
                </p:grpSpPr>
                <p:grpSp>
                  <p:nvGrpSpPr>
                    <p:cNvPr id="90" name="Groupe 89"/>
                    <p:cNvGrpSpPr/>
                    <p:nvPr/>
                  </p:nvGrpSpPr>
                  <p:grpSpPr>
                    <a:xfrm>
                      <a:off x="1053220" y="2859266"/>
                      <a:ext cx="798461" cy="1429491"/>
                      <a:chOff x="1049422" y="2910837"/>
                      <a:chExt cx="798461" cy="1429491"/>
                    </a:xfrm>
                  </p:grpSpPr>
                  <p:cxnSp>
                    <p:nvCxnSpPr>
                      <p:cNvPr id="97" name="Connecteur droit avec flèche 96"/>
                      <p:cNvCxnSpPr/>
                      <p:nvPr/>
                    </p:nvCxnSpPr>
                    <p:spPr>
                      <a:xfrm>
                        <a:off x="1066579" y="3525170"/>
                        <a:ext cx="624466" cy="0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767171"/>
                        </a:solidFill>
                        <a:prstDash val="solid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Connecteur droit avec flèche 97"/>
                      <p:cNvCxnSpPr/>
                      <p:nvPr/>
                    </p:nvCxnSpPr>
                    <p:spPr>
                      <a:xfrm>
                        <a:off x="1066580" y="3525170"/>
                        <a:ext cx="0" cy="677833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767171"/>
                        </a:solidFill>
                        <a:prstDash val="solid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9" name="Zone de texte 153"/>
                          <p:cNvSpPr txBox="1"/>
                          <p:nvPr/>
                        </p:nvSpPr>
                        <p:spPr>
                          <a:xfrm>
                            <a:off x="1049422" y="4065678"/>
                            <a:ext cx="301748" cy="2746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r>
                                  <a:rPr lang="fr-FR" sz="1400" b="1" i="1" smtClean="0">
                                    <a:solidFill>
                                      <a:srgbClr val="76717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9" name="Zone de texte 15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49422" y="4065678"/>
                            <a:ext cx="301748" cy="274650"/>
                          </a:xfrm>
                          <a:prstGeom prst="rect">
                            <a:avLst/>
                          </a:prstGeom>
                          <a:blipFill rotWithShape="0">
                            <a:blip r:embed="rId9"/>
                            <a:stretch>
                              <a:fillRect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0" name="Zone de texte 154"/>
                          <p:cNvSpPr txBox="1"/>
                          <p:nvPr/>
                        </p:nvSpPr>
                        <p:spPr>
                          <a:xfrm>
                            <a:off x="1546135" y="3480903"/>
                            <a:ext cx="301748" cy="2746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r>
                                  <a:rPr lang="fr-FR" sz="1400" b="1" i="1" dirty="0" smtClean="0">
                                    <a:solidFill>
                                      <a:srgbClr val="76717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𝒁</m:t>
                                </m:r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41" name="Zone de texte 154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546135" y="3480903"/>
                            <a:ext cx="301748" cy="274650"/>
                          </a:xfrm>
                          <a:prstGeom prst="rect">
                            <a:avLst/>
                          </a:prstGeom>
                          <a:blipFill rotWithShape="0">
                            <a:blip r:embed="rId14"/>
                            <a:stretch>
                              <a:fillRect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1" name="Zone de texte 154"/>
                          <p:cNvSpPr txBox="1"/>
                          <p:nvPr/>
                        </p:nvSpPr>
                        <p:spPr>
                          <a:xfrm>
                            <a:off x="1415686" y="2910837"/>
                            <a:ext cx="183498" cy="2742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r>
                                  <a:rPr lang="fr-FR" sz="1400" b="1" i="1" dirty="0" smtClean="0">
                                    <a:solidFill>
                                      <a:srgbClr val="76717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01" name="Zone de texte 154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415686" y="2910837"/>
                            <a:ext cx="183498" cy="274250"/>
                          </a:xfrm>
                          <a:prstGeom prst="rect">
                            <a:avLst/>
                          </a:prstGeom>
                          <a:blipFill rotWithShape="0">
                            <a:blip r:embed="rId15"/>
                            <a:stretch>
                              <a:fillRect r="-20000"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102" name="Connecteur droit avec flèche 101"/>
                      <p:cNvCxnSpPr/>
                      <p:nvPr/>
                    </p:nvCxnSpPr>
                    <p:spPr>
                      <a:xfrm flipV="1">
                        <a:off x="1066579" y="3125988"/>
                        <a:ext cx="599334" cy="401932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767171"/>
                        </a:solidFill>
                        <a:prstDash val="solid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1" name="Groupe 90"/>
                    <p:cNvGrpSpPr/>
                    <p:nvPr/>
                  </p:nvGrpSpPr>
                  <p:grpSpPr>
                    <a:xfrm>
                      <a:off x="724214" y="3727527"/>
                      <a:ext cx="472729" cy="290512"/>
                      <a:chOff x="724214" y="3727527"/>
                      <a:chExt cx="472729" cy="290512"/>
                    </a:xfrm>
                  </p:grpSpPr>
                  <p:sp>
                    <p:nvSpPr>
                      <p:cNvPr id="95" name="Arc 94"/>
                      <p:cNvSpPr/>
                      <p:nvPr/>
                    </p:nvSpPr>
                    <p:spPr>
                      <a:xfrm rot="7260465">
                        <a:off x="928150" y="3749246"/>
                        <a:ext cx="290512" cy="247074"/>
                      </a:xfrm>
                      <a:prstGeom prst="arc">
                        <a:avLst>
                          <a:gd name="adj1" fmla="val 16200000"/>
                          <a:gd name="adj2" fmla="val 2933405"/>
                        </a:avLst>
                      </a:prstGeom>
                      <a:ln w="127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6" name="Zone de texte 153"/>
                          <p:cNvSpPr txBox="1"/>
                          <p:nvPr/>
                        </p:nvSpPr>
                        <p:spPr>
                          <a:xfrm>
                            <a:off x="724214" y="3741005"/>
                            <a:ext cx="301748" cy="2746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fr-FR" sz="1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6" name="Zone de texte 15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24214" y="3741005"/>
                            <a:ext cx="301748" cy="274650"/>
                          </a:xfrm>
                          <a:prstGeom prst="rect">
                            <a:avLst/>
                          </a:prstGeom>
                          <a:blipFill rotWithShape="0">
                            <a:blip r:embed="rId16"/>
                            <a:stretch>
                              <a:fillRect b="-4444"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grpSp>
                  <p:nvGrpSpPr>
                    <p:cNvPr id="92" name="Groupe 91"/>
                    <p:cNvGrpSpPr/>
                    <p:nvPr/>
                  </p:nvGrpSpPr>
                  <p:grpSpPr>
                    <a:xfrm>
                      <a:off x="1280274" y="3088980"/>
                      <a:ext cx="553070" cy="336536"/>
                      <a:chOff x="1280274" y="3088980"/>
                      <a:chExt cx="553070" cy="336536"/>
                    </a:xfrm>
                  </p:grpSpPr>
                  <p:sp>
                    <p:nvSpPr>
                      <p:cNvPr id="93" name="Arc 92"/>
                      <p:cNvSpPr/>
                      <p:nvPr/>
                    </p:nvSpPr>
                    <p:spPr>
                      <a:xfrm>
                        <a:off x="1280274" y="3088980"/>
                        <a:ext cx="290512" cy="247074"/>
                      </a:xfrm>
                      <a:prstGeom prst="arc">
                        <a:avLst>
                          <a:gd name="adj1" fmla="val 16200000"/>
                          <a:gd name="adj2" fmla="val 2933405"/>
                        </a:avLst>
                      </a:prstGeom>
                      <a:ln w="127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4" name="Zone de texte 153"/>
                          <p:cNvSpPr txBox="1"/>
                          <p:nvPr/>
                        </p:nvSpPr>
                        <p:spPr>
                          <a:xfrm>
                            <a:off x="1531596" y="3150866"/>
                            <a:ext cx="301748" cy="2746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fr-FR" sz="1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4" name="Zone de texte 15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531596" y="3150866"/>
                            <a:ext cx="301748" cy="274650"/>
                          </a:xfrm>
                          <a:prstGeom prst="rect">
                            <a:avLst/>
                          </a:prstGeom>
                          <a:blipFill rotWithShape="0">
                            <a:blip r:embed="rId17"/>
                            <a:stretch>
                              <a:fillRect r="-2041" b="-24444"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  <p:cxnSp>
                <p:nvCxnSpPr>
                  <p:cNvPr id="86" name="Connecteur droit avec flèche 85"/>
                  <p:cNvCxnSpPr/>
                  <p:nvPr/>
                </p:nvCxnSpPr>
                <p:spPr>
                  <a:xfrm>
                    <a:off x="1328751" y="3067308"/>
                    <a:ext cx="0" cy="3343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Connecteur droit avec flèche 86"/>
                  <p:cNvCxnSpPr/>
                  <p:nvPr/>
                </p:nvCxnSpPr>
                <p:spPr>
                  <a:xfrm flipV="1">
                    <a:off x="1328751" y="2875748"/>
                    <a:ext cx="274353" cy="18499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8" name="Zone de texte 153"/>
                      <p:cNvSpPr txBox="1"/>
                      <p:nvPr/>
                    </p:nvSpPr>
                    <p:spPr>
                      <a:xfrm>
                        <a:off x="1068555" y="3115556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88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68555" y="3115556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8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9" name="Zone de texte 153"/>
                      <p:cNvSpPr txBox="1"/>
                      <p:nvPr/>
                    </p:nvSpPr>
                    <p:spPr>
                      <a:xfrm>
                        <a:off x="1338898" y="2648980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89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338898" y="2648980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9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75" name="Ellipse 74"/>
              <p:cNvSpPr/>
              <p:nvPr/>
            </p:nvSpPr>
            <p:spPr>
              <a:xfrm>
                <a:off x="2615105" y="2468728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3321144" y="2528949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7" name="Ellipse 76"/>
              <p:cNvSpPr/>
              <p:nvPr/>
            </p:nvSpPr>
            <p:spPr>
              <a:xfrm>
                <a:off x="4346980" y="2604556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5021448" y="2661087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5796012" y="2705681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6514045" y="2670426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131982" y="2582846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601044" y="2399062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Rectangle 203"/>
                <p:cNvSpPr/>
                <p:nvPr/>
              </p:nvSpPr>
              <p:spPr>
                <a:xfrm>
                  <a:off x="4788632" y="5841924"/>
                  <a:ext cx="68320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1200" dirty="0">
                      <a:cs typeface="Times New Roman" panose="02020603050405020304" pitchFamily="18" charset="0"/>
                    </a:rPr>
                    <a:t>nœud </a:t>
                  </a:r>
                  <a14:m>
                    <m:oMath xmlns:m="http://schemas.openxmlformats.org/officeDocument/2006/math">
                      <m:r>
                        <a:rPr lang="fr-FR" sz="12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</m:oMath>
                  </a14:m>
                  <a:r>
                    <a:rPr lang="fr-FR" sz="1200" dirty="0"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04" name="Rectangle 2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632" y="5841924"/>
                  <a:ext cx="683200" cy="276999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893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7" name="Connecteur en arc 196"/>
          <p:cNvCxnSpPr>
            <a:stCxn id="158" idx="4"/>
            <a:endCxn id="78" idx="0"/>
          </p:cNvCxnSpPr>
          <p:nvPr/>
        </p:nvCxnSpPr>
        <p:spPr>
          <a:xfrm rot="5400000">
            <a:off x="4883403" y="3713387"/>
            <a:ext cx="2112966" cy="16193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0" name="Ellipse 209"/>
          <p:cNvSpPr/>
          <p:nvPr/>
        </p:nvSpPr>
        <p:spPr>
          <a:xfrm>
            <a:off x="11701494" y="2743315"/>
            <a:ext cx="117085" cy="86771"/>
          </a:xfrm>
          <a:prstGeom prst="ellipse">
            <a:avLst/>
          </a:prstGeom>
          <a:solidFill>
            <a:srgbClr val="FFA700"/>
          </a:solidFill>
          <a:ln>
            <a:solidFill>
              <a:srgbClr val="FFA7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/>
          <p:cNvGrpSpPr/>
          <p:nvPr/>
        </p:nvGrpSpPr>
        <p:grpSpPr>
          <a:xfrm>
            <a:off x="8198902" y="2610826"/>
            <a:ext cx="3561136" cy="3757378"/>
            <a:chOff x="8198902" y="2610826"/>
            <a:chExt cx="3561136" cy="37573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8998779" y="3592316"/>
                  <a:ext cx="2252644" cy="27758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𝑓𝑛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acc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fr-F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  </m:t>
                        </m:r>
                      </m:oMath>
                    </m:oMathPara>
                  </a14:m>
                  <a:endParaRPr lang="fr-FR" sz="1600" i="0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𝑓𝑛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acc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fr-F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sz="1600" i="0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 </m:t>
                        </m:r>
                        <m:acc>
                          <m:accPr>
                            <m:chr m:val="̃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𝑓𝑛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acc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fr-F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  </m:t>
                        </m:r>
                      </m:oMath>
                    </m:oMathPara>
                  </a14:m>
                  <a:endParaRPr lang="fr-FR" sz="1600" i="0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𝑓𝑛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acc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8779" y="3592316"/>
                  <a:ext cx="2252644" cy="2775888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e 16"/>
            <p:cNvGrpSpPr/>
            <p:nvPr/>
          </p:nvGrpSpPr>
          <p:grpSpPr>
            <a:xfrm>
              <a:off x="8198902" y="2610826"/>
              <a:ext cx="3561136" cy="888908"/>
              <a:chOff x="8198902" y="2610826"/>
              <a:chExt cx="3561136" cy="888908"/>
            </a:xfrm>
          </p:grpSpPr>
          <p:sp>
            <p:nvSpPr>
              <p:cNvPr id="207" name="Rectangle 206"/>
              <p:cNvSpPr/>
              <p:nvPr/>
            </p:nvSpPr>
            <p:spPr>
              <a:xfrm>
                <a:off x="8198902" y="2610826"/>
                <a:ext cx="356113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moyenne des déplacements des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nœuds</a:t>
                </a:r>
              </a:p>
              <a:p>
                <a:pPr algn="ctr"/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d’une section à issu du                  :</a:t>
                </a:r>
                <a:endParaRPr lang="fr-FR" sz="1600" dirty="0"/>
              </a:p>
            </p:txBody>
          </p:sp>
          <p:grpSp>
            <p:nvGrpSpPr>
              <p:cNvPr id="16" name="Groupe 15"/>
              <p:cNvGrpSpPr/>
              <p:nvPr/>
            </p:nvGrpSpPr>
            <p:grpSpPr>
              <a:xfrm>
                <a:off x="10770925" y="3036536"/>
                <a:ext cx="528166" cy="463198"/>
                <a:chOff x="11495954" y="2926431"/>
                <a:chExt cx="528166" cy="463198"/>
              </a:xfrm>
            </p:grpSpPr>
            <p:sp>
              <p:nvSpPr>
                <p:cNvPr id="103" name="Organigramme : Processus 102"/>
                <p:cNvSpPr/>
                <p:nvPr/>
              </p:nvSpPr>
              <p:spPr>
                <a:xfrm>
                  <a:off x="11495954" y="2926431"/>
                  <a:ext cx="528166" cy="463198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104" name="Image 10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510848" y="3027713"/>
                  <a:ext cx="506467" cy="26963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53701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5" grpId="0" animBg="1"/>
      <p:bldP spid="199" grpId="0"/>
      <p:bldP spid="18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3" name="ZoneTexte 102"/>
          <p:cNvSpPr txBox="1"/>
          <p:nvPr/>
        </p:nvSpPr>
        <p:spPr>
          <a:xfrm>
            <a:off x="1664635" y="1124607"/>
            <a:ext cx="9579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du balourd thermique (l’influence de la déformation thermique du rotor à la dynamique du rotor)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1730080" y="2494318"/>
            <a:ext cx="2779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masse concentrée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  <a:blipFill rotWithShape="0"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ZoneTexte 23"/>
          <p:cNvSpPr txBox="1"/>
          <p:nvPr/>
        </p:nvSpPr>
        <p:spPr>
          <a:xfrm>
            <a:off x="9958944" y="1663321"/>
            <a:ext cx="128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du balourd thermique </a:t>
            </a:r>
          </a:p>
        </p:txBody>
      </p:sp>
      <p:cxnSp>
        <p:nvCxnSpPr>
          <p:cNvPr id="29" name="Connecteur en arc 28"/>
          <p:cNvCxnSpPr>
            <a:stCxn id="24" idx="1"/>
            <a:endCxn id="2" idx="2"/>
          </p:cNvCxnSpPr>
          <p:nvPr/>
        </p:nvCxnSpPr>
        <p:spPr>
          <a:xfrm rot="10800000" flipV="1">
            <a:off x="8859676" y="2078819"/>
            <a:ext cx="1099269" cy="55761"/>
          </a:xfrm>
          <a:prstGeom prst="curvedConnector4">
            <a:avLst>
              <a:gd name="adj1" fmla="val 29675"/>
              <a:gd name="adj2" fmla="val 6273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/>
          <p:cNvSpPr txBox="1"/>
          <p:nvPr/>
        </p:nvSpPr>
        <p:spPr>
          <a:xfrm>
            <a:off x="2595727" y="2923395"/>
            <a:ext cx="1413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simple</a:t>
            </a:r>
          </a:p>
        </p:txBody>
      </p:sp>
      <p:pic>
        <p:nvPicPr>
          <p:cNvPr id="35" name="Image 34"/>
          <p:cNvPicPr/>
          <p:nvPr/>
        </p:nvPicPr>
        <p:blipFill>
          <a:blip r:embed="rId6"/>
          <a:stretch>
            <a:fillRect/>
          </a:stretch>
        </p:blipFill>
        <p:spPr>
          <a:xfrm>
            <a:off x="1730080" y="3607926"/>
            <a:ext cx="4821780" cy="2504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7281599" y="2934829"/>
                <a:ext cx="3702342" cy="2831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sub>
                          </m:sSub>
                        </m:e>
                        <m:sub>
                          <m:r>
                            <a:rPr lang="fr-FR" sz="1600" b="0" i="1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unc>
                                <m:funcPr>
                                  <m:ctrlP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b="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𝑡h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unc>
                                <m:funcPr>
                                  <m:ctrlP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b="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𝑡h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</m:e>
                            <m:e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1600" b="0" dirty="0" smtClean="0"/>
              </a:p>
              <a:p>
                <a:endParaRPr lang="fr-FR" sz="1600" dirty="0"/>
              </a:p>
              <a:p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avec</a:t>
                </a:r>
                <a:r>
                  <a:rPr lang="fr-FR" sz="1600" b="0" dirty="0" smtClean="0"/>
                  <a:t> </a:t>
                </a:r>
              </a:p>
              <a:p>
                <a:pPr algn="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acc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𝑑𝑖𝑠𝑞𝑢𝑒</m:t>
                                  </m:r>
                                </m:sub>
                              </m:s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𝑑𝑖𝑠𝑞𝑢𝑒</m:t>
                                  </m:r>
                                </m:sub>
                              </m:s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,0,0</m:t>
                              </m:r>
                            </m:e>
                          </m:d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sz="1600" dirty="0" smtClean="0"/>
              </a:p>
              <a:p>
                <a:pPr algn="dist" hangingPunc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</m:e>
                      </m:acc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fr-FR" sz="1600" dirty="0"/>
              </a:p>
              <a:p>
                <a:pPr algn="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</m:e>
                      </m:acc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𝑑𝑖𝑠𝑞𝑢𝑒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  , </m:t>
                          </m:r>
                          <m:acc>
                            <m:accPr>
                              <m:chr m:val="̃"/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𝑑𝑖𝑠𝑞𝑢𝑒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99" y="2934829"/>
                <a:ext cx="3702342" cy="2831865"/>
              </a:xfrm>
              <a:prstGeom prst="rect">
                <a:avLst/>
              </a:prstGeom>
              <a:blipFill rotWithShape="0">
                <a:blip r:embed="rId7"/>
                <a:stretch>
                  <a:fillRect l="-8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4739315" y="3132853"/>
                <a:ext cx="198531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masse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disque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 porte à faux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315" y="3132853"/>
                <a:ext cx="1985315" cy="584775"/>
              </a:xfrm>
              <a:prstGeom prst="rect">
                <a:avLst/>
              </a:prstGeom>
              <a:blipFill rotWithShape="0">
                <a:blip r:embed="rId8"/>
                <a:stretch>
                  <a:fillRect l="-1534" t="-3125" r="-2761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8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9" grpId="0"/>
      <p:bldP spid="2" grpId="0"/>
      <p:bldP spid="24" grpId="0"/>
      <p:bldP spid="96" grpId="0"/>
      <p:bldP spid="97" grpId="0"/>
      <p:bldP spid="9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3" name="ZoneTexte 102"/>
          <p:cNvSpPr txBox="1"/>
          <p:nvPr/>
        </p:nvSpPr>
        <p:spPr>
          <a:xfrm>
            <a:off x="1664635" y="1124607"/>
            <a:ext cx="9579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du balourd thermique (l’influence de la déformation thermique du rotor à la dynamique du rotor)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1730080" y="2494318"/>
            <a:ext cx="2779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masse concentrée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  <a:blipFill rotWithShape="0"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ZoneTexte 23"/>
          <p:cNvSpPr txBox="1"/>
          <p:nvPr/>
        </p:nvSpPr>
        <p:spPr>
          <a:xfrm>
            <a:off x="9958944" y="1663321"/>
            <a:ext cx="128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du balourd thermique </a:t>
            </a:r>
          </a:p>
        </p:txBody>
      </p:sp>
      <p:cxnSp>
        <p:nvCxnSpPr>
          <p:cNvPr id="29" name="Connecteur en arc 28"/>
          <p:cNvCxnSpPr>
            <a:stCxn id="24" idx="1"/>
            <a:endCxn id="2" idx="2"/>
          </p:cNvCxnSpPr>
          <p:nvPr/>
        </p:nvCxnSpPr>
        <p:spPr>
          <a:xfrm rot="10800000" flipV="1">
            <a:off x="8859676" y="2078819"/>
            <a:ext cx="1099269" cy="55761"/>
          </a:xfrm>
          <a:prstGeom prst="curvedConnector4">
            <a:avLst>
              <a:gd name="adj1" fmla="val 29675"/>
              <a:gd name="adj2" fmla="val 6273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/>
          <p:cNvSpPr txBox="1"/>
          <p:nvPr/>
        </p:nvSpPr>
        <p:spPr>
          <a:xfrm>
            <a:off x="2595727" y="2923395"/>
            <a:ext cx="1619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complète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Image 37"/>
          <p:cNvPicPr/>
          <p:nvPr/>
        </p:nvPicPr>
        <p:blipFill>
          <a:blip r:embed="rId6"/>
          <a:stretch>
            <a:fillRect/>
          </a:stretch>
        </p:blipFill>
        <p:spPr>
          <a:xfrm>
            <a:off x="1730080" y="3864029"/>
            <a:ext cx="5967295" cy="1691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8195657" y="3206365"/>
                <a:ext cx="3337388" cy="2799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sub>
                          </m:sSub>
                        </m:e>
                        <m:sub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fr-FR" sz="1600" b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  <m:t>𝑡h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fr-FR" sz="1600" b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  <m:t>𝑡h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fr-FR" sz="1600" b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1600" b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sSub>
                                <m:sSubPr>
                                  <m:ctrlP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acc>
                      <m:r>
                        <a:rPr lang="fr-FR" sz="16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,0,0</m:t>
                              </m:r>
                            </m:e>
                          </m:d>
                        </m:e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:pPr algn="ctr" hangingPunc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fr-FR" sz="1600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sSub>
                                    <m:sSubPr>
                                      <m:ctrlP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fr-FR" sz="1600" b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fr-FR" sz="1600" b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  <m:sub>
                            <m:r>
                              <a:rPr lang="fr-FR" sz="1600" b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fr-FR" sz="16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1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fr-FR" sz="1600" b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  <m:t>𝑡h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fr-FR" sz="1600" b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fr-FR" sz="1600" b="1">
                            <a:latin typeface="Cambria Math" panose="02040503050406030204" pitchFamily="18" charset="0"/>
                          </a:rPr>
                          <m:t>  , </m:t>
                        </m:r>
                        <m:acc>
                          <m:accPr>
                            <m:chr m:val="̃"/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  <m:t>𝑡h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fr-FR" sz="1600" b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fr-FR" sz="1600" b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657" y="3206365"/>
                <a:ext cx="3337388" cy="2799549"/>
              </a:xfrm>
              <a:prstGeom prst="rect">
                <a:avLst/>
              </a:prstGeom>
              <a:blipFill rotWithShape="0">
                <a:blip r:embed="rId7"/>
                <a:stretch>
                  <a:fillRect l="-912" r="-158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7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3" name="ZoneTexte 102"/>
          <p:cNvSpPr txBox="1"/>
          <p:nvPr/>
        </p:nvSpPr>
        <p:spPr>
          <a:xfrm>
            <a:off x="1664635" y="1124607"/>
            <a:ext cx="9579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du balourd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thermique (l’influence de la déformation thermique du rotor à la dynamique du rotor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1687465" y="2280627"/>
            <a:ext cx="3300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défaut de la fibre neutre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079506" y="3281931"/>
                <a:ext cx="3447393" cy="19678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 hangingPunct="0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Bilan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d’énergie sans force extérieures au rotor: </a:t>
                </a:r>
                <a:endParaRPr lang="fr-FR" sz="1600" b="1" i="1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é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𝒍𝒂𝒔</m:t>
                          </m:r>
                        </m:sub>
                      </m:sSub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𝒕𝒉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𝑲</m:t>
                      </m:r>
                      <m:d>
                        <m:d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𝒕𝒉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𝒄𝒊𝒏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é</m:t>
                          </m:r>
                        </m:sub>
                      </m:sSub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𝑴</m:t>
                      </m:r>
                      <m:acc>
                        <m:accPr>
                          <m:chr m:val="̇"/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fr-FR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𝒅𝒊𝒔𝒔</m:t>
                          </m:r>
                        </m:sub>
                      </m:sSub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𝑪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𝑮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𝛀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  <m:acc>
                        <m:accPr>
                          <m:chr m:val="̇"/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506" y="3281931"/>
                <a:ext cx="3447393" cy="1967846"/>
              </a:xfrm>
              <a:prstGeom prst="rect">
                <a:avLst/>
              </a:prstGeom>
              <a:blipFill rotWithShape="0">
                <a:blip r:embed="rId4"/>
                <a:stretch>
                  <a:fillRect t="-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966134" y="2742985"/>
                <a:ext cx="33706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600" dirty="0" smtClean="0">
                    <a:latin typeface="Cambria Math" panose="02040503050406030204" pitchFamily="18" charset="0"/>
                  </a:rPr>
                  <a:t>Déplacement total :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fr-FR" sz="1600" b="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fr-FR" sz="1600" b="0" i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𝒍𝒂𝒔</m:t>
                        </m:r>
                      </m:sub>
                    </m:sSub>
                    <m:r>
                      <a:rPr lang="fr-FR" sz="1600" b="0" i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134" y="2742985"/>
                <a:ext cx="3370666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1087" t="-8929" b="-17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953785" y="5378564"/>
                <a:ext cx="3559501" cy="1233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Application de l’équation de Lagrange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fr-FR" sz="1600" b="1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600" b="1" i="0"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𝑲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FR" sz="16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  <m:r>
                        <a:rPr lang="fr-FR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𝑲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785" y="5378564"/>
                <a:ext cx="3559501" cy="1233736"/>
              </a:xfrm>
              <a:prstGeom prst="rect">
                <a:avLst/>
              </a:prstGeom>
              <a:blipFill rotWithShape="0">
                <a:blip r:embed="rId6"/>
                <a:stretch>
                  <a:fillRect l="-10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  <a:blipFill rotWithShape="0"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  <a:blipFill rotWithShape="0"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/>
          <p:cNvSpPr txBox="1"/>
          <p:nvPr/>
        </p:nvSpPr>
        <p:spPr>
          <a:xfrm>
            <a:off x="9958944" y="1663321"/>
            <a:ext cx="128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du balourd thermique </a:t>
            </a:r>
          </a:p>
        </p:txBody>
      </p:sp>
      <p:cxnSp>
        <p:nvCxnSpPr>
          <p:cNvPr id="27" name="Connecteur en arc 26"/>
          <p:cNvCxnSpPr>
            <a:stCxn id="26" idx="1"/>
            <a:endCxn id="25" idx="2"/>
          </p:cNvCxnSpPr>
          <p:nvPr/>
        </p:nvCxnSpPr>
        <p:spPr>
          <a:xfrm rot="10800000" flipV="1">
            <a:off x="8859676" y="2078819"/>
            <a:ext cx="1099269" cy="55761"/>
          </a:xfrm>
          <a:prstGeom prst="curvedConnector4">
            <a:avLst>
              <a:gd name="adj1" fmla="val 29675"/>
              <a:gd name="adj2" fmla="val 6273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en arc 30"/>
          <p:cNvCxnSpPr>
            <a:stCxn id="99" idx="1"/>
            <a:endCxn id="14" idx="3"/>
          </p:cNvCxnSpPr>
          <p:nvPr/>
        </p:nvCxnSpPr>
        <p:spPr>
          <a:xfrm rot="10800000" flipV="1">
            <a:off x="5336800" y="2908010"/>
            <a:ext cx="407738" cy="42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ZoneTexte 98"/>
              <p:cNvSpPr txBox="1"/>
              <p:nvPr/>
            </p:nvSpPr>
            <p:spPr>
              <a:xfrm>
                <a:off x="5744538" y="2615623"/>
                <a:ext cx="57117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Déplacement des nœuds sur la fibre neutre après la déformation thermique du rotor dans le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ZoneTexte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538" y="2615623"/>
                <a:ext cx="5711738" cy="584775"/>
              </a:xfrm>
              <a:prstGeom prst="rect">
                <a:avLst/>
              </a:prstGeom>
              <a:blipFill rotWithShape="0">
                <a:blip r:embed="rId9"/>
                <a:stretch>
                  <a:fillRect l="-534"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6845886" y="3448597"/>
                <a:ext cx="4027577" cy="7117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Déplacement du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nœud </a:t>
                </a:r>
                <a14:m>
                  <m:oMath xmlns:m="http://schemas.openxmlformats.org/officeDocument/2006/math">
                    <m:r>
                      <a:rPr kumimoji="1" lang="fr-FR" sz="16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exprimé au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fr-FR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sSub>
                                <m:sSubPr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r>
                        <a:rPr kumimoji="1"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fr-FR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</m:acc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kumimoji="1" lang="fr-FR" sz="16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886" y="3448597"/>
                <a:ext cx="4027577" cy="711733"/>
              </a:xfrm>
              <a:prstGeom prst="rect">
                <a:avLst/>
              </a:prstGeom>
              <a:blipFill rotWithShape="0">
                <a:blip r:embed="rId10"/>
                <a:stretch>
                  <a:fillRect l="-756" t="-25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744538" y="5187225"/>
                <a:ext cx="6096000" cy="115223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sSub>
                                <m:sSubPr>
                                  <m:ctrlPr>
                                    <a:rPr lang="fr-F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fr-F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func>
                        <m:func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fr-FR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func>
                        <m:func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538" y="5187225"/>
                <a:ext cx="6096000" cy="115223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7164142" y="4352300"/>
                <a:ext cx="3235629" cy="640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Changement des repères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sSub>
                            <m:sSubPr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kumimoji="1"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fr-FR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sSub>
                                <m:sSubPr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</m:oMath>
                  </m:oMathPara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142" y="4352300"/>
                <a:ext cx="3235629" cy="640368"/>
              </a:xfrm>
              <a:prstGeom prst="rect">
                <a:avLst/>
              </a:prstGeom>
              <a:blipFill rotWithShape="0">
                <a:blip r:embed="rId12"/>
                <a:stretch>
                  <a:fillRect l="-942" t="-2857" r="-43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87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="" xmlns:a16="http://schemas.microsoft.com/office/drawing/2014/main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395779" y="4390272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78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11111E-6 L 0.38633 -0.3273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10" y="-1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83770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ZoneTexte 13"/>
          <p:cNvSpPr txBox="1"/>
          <p:nvPr/>
        </p:nvSpPr>
        <p:spPr>
          <a:xfrm>
            <a:off x="1664635" y="1124607"/>
            <a:ext cx="9240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Flux thermique moyen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stationnaire: homogénéisation des deux échelles du temps ( thermique, dynamique 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1541225" y="334733"/>
            <a:ext cx="6835520" cy="642861"/>
            <a:chOff x="1541225" y="334733"/>
            <a:chExt cx="6835520" cy="642861"/>
          </a:xfrm>
        </p:grpSpPr>
        <p:sp>
          <p:nvSpPr>
            <p:cNvPr id="15" name="ZoneTexte 14"/>
            <p:cNvSpPr txBox="1"/>
            <p:nvPr/>
          </p:nvSpPr>
          <p:spPr>
            <a:xfrm>
              <a:off x="1541225" y="461249"/>
              <a:ext cx="6835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fr-FR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Couplage des modules                                   :  modèle de </a:t>
              </a:r>
              <a:r>
                <a:rPr lang="fr-FR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4056905" y="334733"/>
              <a:ext cx="412846" cy="642861"/>
              <a:chOff x="4056905" y="377805"/>
              <a:chExt cx="412846" cy="642861"/>
            </a:xfrm>
          </p:grpSpPr>
          <p:sp>
            <p:nvSpPr>
              <p:cNvPr id="17" name="Organigramme : Processus 16"/>
              <p:cNvSpPr/>
              <p:nvPr/>
            </p:nvSpPr>
            <p:spPr>
              <a:xfrm>
                <a:off x="4056905" y="377805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4319" y="450739"/>
                <a:ext cx="320473" cy="524834"/>
              </a:xfrm>
              <a:prstGeom prst="rect">
                <a:avLst/>
              </a:prstGeom>
            </p:spPr>
          </p:pic>
        </p:grpSp>
        <p:grpSp>
          <p:nvGrpSpPr>
            <p:cNvPr id="24" name="Groupe 23"/>
            <p:cNvGrpSpPr/>
            <p:nvPr/>
          </p:nvGrpSpPr>
          <p:grpSpPr>
            <a:xfrm>
              <a:off x="4622972" y="405963"/>
              <a:ext cx="528166" cy="479903"/>
              <a:chOff x="4622972" y="405963"/>
              <a:chExt cx="528166" cy="479903"/>
            </a:xfrm>
          </p:grpSpPr>
          <p:sp>
            <p:nvSpPr>
              <p:cNvPr id="19" name="Organigramme : Processus 18"/>
              <p:cNvSpPr/>
              <p:nvPr/>
            </p:nvSpPr>
            <p:spPr>
              <a:xfrm>
                <a:off x="4622972" y="405963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188" y="539471"/>
                <a:ext cx="438239" cy="268247"/>
              </a:xfrm>
              <a:prstGeom prst="rect">
                <a:avLst/>
              </a:prstGeom>
            </p:spPr>
          </p:pic>
        </p:grpSp>
        <p:sp>
          <p:nvSpPr>
            <p:cNvPr id="21" name="Organigramme : Processus 20"/>
            <p:cNvSpPr/>
            <p:nvPr/>
          </p:nvSpPr>
          <p:spPr>
            <a:xfrm>
              <a:off x="5304359" y="422668"/>
              <a:ext cx="528166" cy="463198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253" y="523950"/>
            <a:ext cx="506467" cy="2696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1756006" y="1460229"/>
                <a:ext cx="9057288" cy="984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Hypothèses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 exerce une vibration synchrone, le flux thermique est </a:t>
                </a:r>
                <a:r>
                  <a:rPr lang="fr-FR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moyennable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sur une période de rotation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16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[2]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Flux thermique moyen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 change pas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pour une courte durée de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temps. 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006" y="1460229"/>
                <a:ext cx="9057288" cy="984885"/>
              </a:xfrm>
              <a:prstGeom prst="rect">
                <a:avLst/>
              </a:prstGeom>
              <a:blipFill rotWithShape="0">
                <a:blip r:embed="rId6"/>
                <a:stretch>
                  <a:fillRect l="-336" t="-1863" b="-74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e 27"/>
          <p:cNvGrpSpPr/>
          <p:nvPr/>
        </p:nvGrpSpPr>
        <p:grpSpPr>
          <a:xfrm>
            <a:off x="1673847" y="2729298"/>
            <a:ext cx="3502055" cy="2631754"/>
            <a:chOff x="104334" y="3697122"/>
            <a:chExt cx="3053226" cy="2294464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34" y="3697122"/>
              <a:ext cx="3053226" cy="2294464"/>
            </a:xfrm>
            <a:prstGeom prst="rect">
              <a:avLst/>
            </a:prstGeom>
          </p:spPr>
        </p:pic>
        <p:grpSp>
          <p:nvGrpSpPr>
            <p:cNvPr id="30" name="Groupe 29"/>
            <p:cNvGrpSpPr/>
            <p:nvPr/>
          </p:nvGrpSpPr>
          <p:grpSpPr>
            <a:xfrm rot="12388486">
              <a:off x="709059" y="4153659"/>
              <a:ext cx="562216" cy="846692"/>
              <a:chOff x="2880608" y="5817685"/>
              <a:chExt cx="562216" cy="846692"/>
            </a:xfrm>
          </p:grpSpPr>
          <p:cxnSp>
            <p:nvCxnSpPr>
              <p:cNvPr id="31" name="Connecteur droit avec flèche 30"/>
              <p:cNvCxnSpPr/>
              <p:nvPr/>
            </p:nvCxnSpPr>
            <p:spPr>
              <a:xfrm rot="9211514">
                <a:off x="3041059" y="5817685"/>
                <a:ext cx="192970" cy="525807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avec flèche 31"/>
              <p:cNvCxnSpPr/>
              <p:nvPr/>
            </p:nvCxnSpPr>
            <p:spPr>
              <a:xfrm rot="9211514" flipV="1">
                <a:off x="2880608" y="6422140"/>
                <a:ext cx="562216" cy="242237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e 32"/>
          <p:cNvGrpSpPr/>
          <p:nvPr/>
        </p:nvGrpSpPr>
        <p:grpSpPr>
          <a:xfrm>
            <a:off x="5754816" y="2825298"/>
            <a:ext cx="4433400" cy="3088761"/>
            <a:chOff x="3584184" y="3064795"/>
            <a:chExt cx="4433400" cy="3088761"/>
          </a:xfrm>
        </p:grpSpPr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10654" y="3102320"/>
              <a:ext cx="2106930" cy="1514856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91216" y="4654702"/>
              <a:ext cx="2101596" cy="149352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84184" y="3064795"/>
              <a:ext cx="2085594" cy="1493520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15899" y="4654702"/>
              <a:ext cx="2085594" cy="1498854"/>
            </a:xfrm>
            <a:prstGeom prst="rect">
              <a:avLst/>
            </a:prstGeom>
          </p:spPr>
        </p:pic>
      </p:grpSp>
      <p:grpSp>
        <p:nvGrpSpPr>
          <p:cNvPr id="38" name="Groupe 37"/>
          <p:cNvGrpSpPr/>
          <p:nvPr/>
        </p:nvGrpSpPr>
        <p:grpSpPr>
          <a:xfrm>
            <a:off x="5229164" y="2808608"/>
            <a:ext cx="5381572" cy="3481820"/>
            <a:chOff x="3415604" y="3043407"/>
            <a:chExt cx="5381572" cy="3481820"/>
          </a:xfrm>
        </p:grpSpPr>
        <p:cxnSp>
          <p:nvCxnSpPr>
            <p:cNvPr id="39" name="Connecteur droit avec flèche 38"/>
            <p:cNvCxnSpPr/>
            <p:nvPr/>
          </p:nvCxnSpPr>
          <p:spPr>
            <a:xfrm flipV="1">
              <a:off x="3784925" y="3043407"/>
              <a:ext cx="0" cy="31740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 flipV="1">
              <a:off x="3784925" y="6205032"/>
              <a:ext cx="5012251" cy="124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4460560" y="6217450"/>
              <a:ext cx="33041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tx1"/>
                  </a:solidFill>
                </a:rPr>
                <a:t>Coordonnée du repère du rotor </a:t>
              </a:r>
              <a:r>
                <a:rPr lang="fr-FR" sz="1400" b="1" dirty="0" smtClean="0">
                  <a:solidFill>
                    <a:schemeClr val="tx1"/>
                  </a:solidFill>
                </a:rPr>
                <a:t>[</a:t>
              </a:r>
              <a:r>
                <a:rPr lang="fr-FR" sz="1400" b="1" dirty="0" err="1" smtClean="0">
                  <a:solidFill>
                    <a:schemeClr val="tx1"/>
                  </a:solidFill>
                </a:rPr>
                <a:t>dégré</a:t>
              </a:r>
              <a:r>
                <a:rPr lang="fr-FR" sz="1400" b="1" dirty="0" smtClean="0">
                  <a:solidFill>
                    <a:schemeClr val="tx1"/>
                  </a:solidFill>
                </a:rPr>
                <a:t>]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ZoneTexte 41"/>
                <p:cNvSpPr txBox="1"/>
                <p:nvPr/>
              </p:nvSpPr>
              <p:spPr>
                <a:xfrm rot="16200000">
                  <a:off x="2488107" y="4476539"/>
                  <a:ext cx="21627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dirty="0" smtClean="0">
                      <a:solidFill>
                        <a:schemeClr val="tx1"/>
                      </a:solidFill>
                    </a:rPr>
                    <a:t>Flux thermique </a:t>
                  </a:r>
                  <a14:m>
                    <m:oMath xmlns:m="http://schemas.openxmlformats.org/officeDocument/2006/math">
                      <m:r>
                        <a:rPr lang="fr-FR" sz="1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a14:m>
                  <a:r>
                    <a:rPr lang="fr-FR" sz="1400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fr-FR" sz="1400" b="1" dirty="0" smtClean="0">
                      <a:solidFill>
                        <a:schemeClr val="tx1"/>
                      </a:solidFill>
                    </a:rPr>
                    <a:t>[W/m²]</a:t>
                  </a:r>
                  <a:endParaRPr lang="fr-FR" sz="1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ZoneTexte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488107" y="4476539"/>
                  <a:ext cx="2162772" cy="30777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61" r="-19608" b="-84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3" name="Image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7818" y="2669374"/>
            <a:ext cx="4444149" cy="323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8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5" name="Groupe 24"/>
          <p:cNvGrpSpPr/>
          <p:nvPr/>
        </p:nvGrpSpPr>
        <p:grpSpPr>
          <a:xfrm>
            <a:off x="1541225" y="334733"/>
            <a:ext cx="6835520" cy="642861"/>
            <a:chOff x="1541225" y="334733"/>
            <a:chExt cx="6835520" cy="642861"/>
          </a:xfrm>
        </p:grpSpPr>
        <p:sp>
          <p:nvSpPr>
            <p:cNvPr id="15" name="ZoneTexte 14"/>
            <p:cNvSpPr txBox="1"/>
            <p:nvPr/>
          </p:nvSpPr>
          <p:spPr>
            <a:xfrm>
              <a:off x="1541225" y="461249"/>
              <a:ext cx="6835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fr-FR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Couplage des modules                                   :  modèle de </a:t>
              </a:r>
              <a:r>
                <a:rPr lang="fr-FR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4056905" y="334733"/>
              <a:ext cx="412846" cy="642861"/>
              <a:chOff x="4056905" y="377805"/>
              <a:chExt cx="412846" cy="642861"/>
            </a:xfrm>
          </p:grpSpPr>
          <p:sp>
            <p:nvSpPr>
              <p:cNvPr id="17" name="Organigramme : Processus 16"/>
              <p:cNvSpPr/>
              <p:nvPr/>
            </p:nvSpPr>
            <p:spPr>
              <a:xfrm>
                <a:off x="4056905" y="377805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4319" y="450739"/>
                <a:ext cx="320473" cy="524834"/>
              </a:xfrm>
              <a:prstGeom prst="rect">
                <a:avLst/>
              </a:prstGeom>
            </p:spPr>
          </p:pic>
        </p:grpSp>
        <p:grpSp>
          <p:nvGrpSpPr>
            <p:cNvPr id="24" name="Groupe 23"/>
            <p:cNvGrpSpPr/>
            <p:nvPr/>
          </p:nvGrpSpPr>
          <p:grpSpPr>
            <a:xfrm>
              <a:off x="4622972" y="405963"/>
              <a:ext cx="528166" cy="479903"/>
              <a:chOff x="4622972" y="405963"/>
              <a:chExt cx="528166" cy="479903"/>
            </a:xfrm>
          </p:grpSpPr>
          <p:sp>
            <p:nvSpPr>
              <p:cNvPr id="19" name="Organigramme : Processus 18"/>
              <p:cNvSpPr/>
              <p:nvPr/>
            </p:nvSpPr>
            <p:spPr>
              <a:xfrm>
                <a:off x="4622972" y="405963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188" y="539471"/>
                <a:ext cx="438239" cy="268247"/>
              </a:xfrm>
              <a:prstGeom prst="rect">
                <a:avLst/>
              </a:prstGeom>
            </p:spPr>
          </p:pic>
        </p:grpSp>
        <p:sp>
          <p:nvSpPr>
            <p:cNvPr id="21" name="Organigramme : Processus 20"/>
            <p:cNvSpPr/>
            <p:nvPr/>
          </p:nvSpPr>
          <p:spPr>
            <a:xfrm>
              <a:off x="5304359" y="422668"/>
              <a:ext cx="528166" cy="463198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253" y="523950"/>
            <a:ext cx="506467" cy="269630"/>
          </a:xfrm>
          <a:prstGeom prst="rect">
            <a:avLst/>
          </a:prstGeom>
        </p:spPr>
      </p:pic>
      <p:pic>
        <p:nvPicPr>
          <p:cNvPr id="44" name="Image 43"/>
          <p:cNvPicPr/>
          <p:nvPr/>
        </p:nvPicPr>
        <p:blipFill>
          <a:blip r:embed="rId6"/>
          <a:stretch>
            <a:fillRect/>
          </a:stretch>
        </p:blipFill>
        <p:spPr>
          <a:xfrm>
            <a:off x="2301786" y="1545204"/>
            <a:ext cx="8669995" cy="452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4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37662" y="251428"/>
            <a:ext cx="647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de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l’effet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Morton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71282" y="682961"/>
            <a:ext cx="33682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Exemples des machines tournantes pouvant avoir l’effet Morton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420837" y="6167062"/>
            <a:ext cx="100424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[1] Murphy, B.T. and Lorenz, J., “A Case Study of Morton Effect Shaft Differential Heating in a Variable-Speed Rotating Electric Machine, Proceedings of GT2011, ASME Turbo Expo, June 6-11 2011, BC, Canada</a:t>
            </a:r>
            <a:endParaRPr lang="fr-FR" sz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4" name="直接连接符 27"/>
          <p:cNvCxnSpPr/>
          <p:nvPr/>
        </p:nvCxnSpPr>
        <p:spPr>
          <a:xfrm>
            <a:off x="5491658" y="682961"/>
            <a:ext cx="0" cy="55402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Image 45" descr="Z:\local\1_tout_travail\99_Manusrite_Thèse\99_Memoire thèse\Introduction\Figures\figure_vibration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639" y="1319206"/>
            <a:ext cx="6236636" cy="396297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Rectangle 46"/>
          <p:cNvSpPr/>
          <p:nvPr/>
        </p:nvSpPr>
        <p:spPr>
          <a:xfrm>
            <a:off x="5843758" y="682960"/>
            <a:ext cx="57701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285750" algn="just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Exemple </a:t>
            </a:r>
            <a:r>
              <a:rPr lang="fr-FR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des l’effet Morton 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sur une machine électrique rapporté </a:t>
            </a:r>
            <a:r>
              <a:rPr lang="fr-FR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dans [1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par Lorenz et Murphy</a:t>
            </a:r>
            <a:endParaRPr lang="fr-FR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22" name="Groupe 21"/>
          <p:cNvGrpSpPr/>
          <p:nvPr/>
        </p:nvGrpSpPr>
        <p:grpSpPr>
          <a:xfrm>
            <a:off x="2123325" y="4051493"/>
            <a:ext cx="2451803" cy="1977325"/>
            <a:chOff x="2133353" y="3827602"/>
            <a:chExt cx="2451803" cy="1977325"/>
          </a:xfrm>
        </p:grpSpPr>
        <p:sp>
          <p:nvSpPr>
            <p:cNvPr id="19" name="ZoneTexte 18"/>
            <p:cNvSpPr txBox="1"/>
            <p:nvPr/>
          </p:nvSpPr>
          <p:spPr>
            <a:xfrm>
              <a:off x="2133353" y="5466373"/>
              <a:ext cx="2451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fr-FR" altLang="zh-CN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harge important</a:t>
              </a:r>
              <a:endParaRPr lang="fr-FR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1" name="Image 40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507821" y="4264202"/>
              <a:ext cx="1681321" cy="118625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2188484" y="3827602"/>
              <a:ext cx="23199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altLang="zh-CN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Groupe Turbo Alternateur</a:t>
              </a:r>
              <a:endParaRPr lang="zh-CN" alt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1892014" y="1481558"/>
            <a:ext cx="3140195" cy="2341590"/>
            <a:chOff x="1894381" y="1440209"/>
            <a:chExt cx="3140195" cy="2341590"/>
          </a:xfrm>
        </p:grpSpPr>
        <p:sp>
          <p:nvSpPr>
            <p:cNvPr id="29" name="ZoneTexte 28"/>
            <p:cNvSpPr txBox="1"/>
            <p:nvPr/>
          </p:nvSpPr>
          <p:spPr>
            <a:xfrm>
              <a:off x="1971011" y="2950802"/>
              <a:ext cx="28134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Vitesse de rotation </a:t>
              </a:r>
              <a:r>
                <a:rPr lang="fr-FR" sz="16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élevée</a:t>
              </a:r>
            </a:p>
            <a:p>
              <a:pPr algn="ctr"/>
              <a:r>
                <a:rPr lang="fr-FR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</a:t>
              </a:r>
            </a:p>
            <a:p>
              <a:pPr algn="ctr"/>
              <a:r>
                <a:rPr lang="fr-FR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Grande masse </a:t>
              </a:r>
              <a:r>
                <a:rPr lang="fr-FR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 porte à </a:t>
              </a:r>
              <a:r>
                <a:rPr lang="fr-FR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faux</a:t>
              </a:r>
              <a:endParaRPr lang="fr-FR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381" y="1724328"/>
              <a:ext cx="3140195" cy="1181341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2501987" y="1440209"/>
              <a:ext cx="17622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altLang="zh-CN" sz="16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Turbocompresseur</a:t>
              </a:r>
              <a:endParaRPr lang="zh-CN" alt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Ellipse 24"/>
          <p:cNvSpPr/>
          <p:nvPr/>
        </p:nvSpPr>
        <p:spPr>
          <a:xfrm>
            <a:off x="4154930" y="1642470"/>
            <a:ext cx="984629" cy="15210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6065134" y="5243732"/>
            <a:ext cx="377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Vibration cyclage au cours du temps</a:t>
            </a:r>
            <a:endParaRPr lang="fr-FR" b="1" dirty="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6065134" y="5651511"/>
            <a:ext cx="575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des </a:t>
            </a:r>
            <a:r>
              <a:rPr lang="fr-FR" b="1" dirty="0" smtClean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amplitudes des </a:t>
            </a:r>
            <a:r>
              <a:rPr lang="fr-FR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vibrations synchrones</a:t>
            </a:r>
          </a:p>
        </p:txBody>
      </p:sp>
    </p:spTree>
    <p:extLst>
      <p:ext uri="{BB962C8B-B14F-4D97-AF65-F5344CB8AC3E}">
        <p14:creationId xmlns:p14="http://schemas.microsoft.com/office/powerpoint/2010/main" val="55746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8" grpId="0"/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="" xmlns:a16="http://schemas.microsoft.com/office/drawing/2014/main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8142499" y="2129047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85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5.55112E-17 L 0.197 -0.003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155884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1541225" y="954680"/>
            <a:ext cx="6317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Présentation du banc de l’effet Morton [] :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court de 430mm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oupe 30"/>
          <p:cNvGrpSpPr/>
          <p:nvPr/>
        </p:nvGrpSpPr>
        <p:grpSpPr>
          <a:xfrm>
            <a:off x="2034634" y="1442116"/>
            <a:ext cx="5669866" cy="3434343"/>
            <a:chOff x="181647" y="2696986"/>
            <a:chExt cx="6041361" cy="3659364"/>
          </a:xfrm>
        </p:grpSpPr>
        <p:grpSp>
          <p:nvGrpSpPr>
            <p:cNvPr id="32" name="Groupe 31"/>
            <p:cNvGrpSpPr/>
            <p:nvPr/>
          </p:nvGrpSpPr>
          <p:grpSpPr>
            <a:xfrm>
              <a:off x="181647" y="3193166"/>
              <a:ext cx="6041361" cy="3163184"/>
              <a:chOff x="181647" y="3193166"/>
              <a:chExt cx="6041361" cy="3163184"/>
            </a:xfrm>
          </p:grpSpPr>
          <p:pic>
            <p:nvPicPr>
              <p:cNvPr id="43" name="Image 4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647" y="3193166"/>
                <a:ext cx="6041361" cy="2684510"/>
              </a:xfrm>
              <a:prstGeom prst="rect">
                <a:avLst/>
              </a:prstGeom>
            </p:spPr>
          </p:pic>
          <p:cxnSp>
            <p:nvCxnSpPr>
              <p:cNvPr id="45" name="Connecteur droit 44"/>
              <p:cNvCxnSpPr/>
              <p:nvPr/>
            </p:nvCxnSpPr>
            <p:spPr>
              <a:xfrm>
                <a:off x="897146" y="4561726"/>
                <a:ext cx="0" cy="1695236"/>
              </a:xfrm>
              <a:prstGeom prst="line">
                <a:avLst/>
              </a:prstGeom>
              <a:ln w="28575">
                <a:solidFill>
                  <a:srgbClr val="509E2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/>
              <p:cNvCxnSpPr/>
              <p:nvPr/>
            </p:nvCxnSpPr>
            <p:spPr>
              <a:xfrm>
                <a:off x="5937478" y="4541178"/>
                <a:ext cx="0" cy="1815172"/>
              </a:xfrm>
              <a:prstGeom prst="line">
                <a:avLst/>
              </a:prstGeom>
              <a:ln w="28575">
                <a:solidFill>
                  <a:srgbClr val="509E2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avec flèche 46"/>
              <p:cNvCxnSpPr/>
              <p:nvPr/>
            </p:nvCxnSpPr>
            <p:spPr>
              <a:xfrm>
                <a:off x="897146" y="6356350"/>
                <a:ext cx="5040332" cy="0"/>
              </a:xfrm>
              <a:prstGeom prst="straightConnector1">
                <a:avLst/>
              </a:prstGeom>
              <a:ln w="38100">
                <a:solidFill>
                  <a:srgbClr val="509E2F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/>
                  <p:cNvSpPr txBox="1"/>
                  <p:nvPr/>
                </p:nvSpPr>
                <p:spPr>
                  <a:xfrm>
                    <a:off x="2611985" y="5946967"/>
                    <a:ext cx="1656031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𝒕𝒐𝒕𝒂𝒍𝒆</m:t>
                              </m:r>
                            </m:sub>
                          </m:sSub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𝟒𝟑𝟎</m:t>
                          </m:r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𝒎𝒎</m:t>
                          </m:r>
                        </m:oMath>
                      </m:oMathPara>
                    </a14:m>
                    <a:endParaRPr lang="fr-FR" b="1" dirty="0"/>
                  </a:p>
                </p:txBody>
              </p:sp>
            </mc:Choice>
            <mc:Fallback xmlns="">
              <p:sp>
                <p:nvSpPr>
                  <p:cNvPr id="51" name="ZoneTexte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1985" y="5946967"/>
                    <a:ext cx="1656031" cy="30777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3" name="Groupe 32"/>
            <p:cNvGrpSpPr/>
            <p:nvPr/>
          </p:nvGrpSpPr>
          <p:grpSpPr>
            <a:xfrm>
              <a:off x="3136041" y="2696986"/>
              <a:ext cx="2497250" cy="1864741"/>
              <a:chOff x="3136041" y="2696986"/>
              <a:chExt cx="2497250" cy="1864741"/>
            </a:xfrm>
          </p:grpSpPr>
          <p:cxnSp>
            <p:nvCxnSpPr>
              <p:cNvPr id="37" name="Connecteur droit 36"/>
              <p:cNvCxnSpPr/>
              <p:nvPr/>
            </p:nvCxnSpPr>
            <p:spPr>
              <a:xfrm>
                <a:off x="3869502" y="3197290"/>
                <a:ext cx="0" cy="1364437"/>
              </a:xfrm>
              <a:prstGeom prst="line">
                <a:avLst/>
              </a:prstGeom>
              <a:ln w="28575">
                <a:solidFill>
                  <a:schemeClr val="accent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37"/>
              <p:cNvCxnSpPr/>
              <p:nvPr/>
            </p:nvCxnSpPr>
            <p:spPr>
              <a:xfrm>
                <a:off x="4740157" y="3197290"/>
                <a:ext cx="0" cy="1343889"/>
              </a:xfrm>
              <a:prstGeom prst="line">
                <a:avLst/>
              </a:prstGeom>
              <a:ln w="28575">
                <a:solidFill>
                  <a:schemeClr val="accent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ZoneTexte 38"/>
              <p:cNvSpPr txBox="1"/>
              <p:nvPr/>
            </p:nvSpPr>
            <p:spPr>
              <a:xfrm>
                <a:off x="3136041" y="2711422"/>
                <a:ext cx="1079655" cy="491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>
                    <a:solidFill>
                      <a:schemeClr val="tx1"/>
                    </a:solidFill>
                  </a:rPr>
                  <a:t>Plan DE (</a:t>
                </a:r>
                <a:r>
                  <a:rPr lang="fr-FR" sz="1200" b="1" dirty="0" err="1"/>
                  <a:t>D</a:t>
                </a:r>
                <a:r>
                  <a:rPr lang="fr-FR" sz="1200" dirty="0" err="1" smtClean="0">
                    <a:solidFill>
                      <a:schemeClr val="tx1"/>
                    </a:solidFill>
                  </a:rPr>
                  <a:t>riving</a:t>
                </a:r>
                <a:r>
                  <a:rPr lang="fr-FR" sz="12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200" b="1" dirty="0" smtClean="0">
                    <a:solidFill>
                      <a:schemeClr val="tx1"/>
                    </a:solidFill>
                  </a:rPr>
                  <a:t>E</a:t>
                </a:r>
                <a:r>
                  <a:rPr lang="fr-FR" sz="1200" dirty="0" smtClean="0">
                    <a:solidFill>
                      <a:schemeClr val="tx1"/>
                    </a:solidFill>
                  </a:rPr>
                  <a:t>nd</a:t>
                </a:r>
                <a:r>
                  <a:rPr lang="fr-FR" sz="1200" b="1" dirty="0" smtClean="0"/>
                  <a:t>)</a:t>
                </a:r>
                <a:endParaRPr lang="fr-FR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256275" y="2696986"/>
                <a:ext cx="1377016" cy="491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sz="1200" dirty="0"/>
                  <a:t>Plan </a:t>
                </a:r>
                <a:r>
                  <a:rPr lang="fr-FR" sz="1200" dirty="0" smtClean="0"/>
                  <a:t>NDE </a:t>
                </a:r>
                <a:br>
                  <a:rPr lang="fr-FR" sz="1200" dirty="0" smtClean="0"/>
                </a:br>
                <a:r>
                  <a:rPr lang="fr-FR" sz="1200" dirty="0" smtClean="0"/>
                  <a:t>(</a:t>
                </a:r>
                <a:r>
                  <a:rPr lang="fr-FR" sz="1200" b="1" dirty="0" smtClean="0"/>
                  <a:t>N</a:t>
                </a:r>
                <a:r>
                  <a:rPr lang="fr-FR" sz="1200" dirty="0" smtClean="0"/>
                  <a:t>on </a:t>
                </a:r>
                <a:r>
                  <a:rPr lang="fr-FR" sz="1200" b="1" dirty="0" err="1" smtClean="0"/>
                  <a:t>D</a:t>
                </a:r>
                <a:r>
                  <a:rPr lang="fr-FR" sz="1200" dirty="0" err="1" smtClean="0"/>
                  <a:t>riving</a:t>
                </a:r>
                <a:r>
                  <a:rPr lang="fr-FR" sz="1200" dirty="0" smtClean="0"/>
                  <a:t> </a:t>
                </a:r>
                <a:r>
                  <a:rPr lang="fr-FR" sz="1200" b="1" dirty="0" smtClean="0"/>
                  <a:t>E</a:t>
                </a:r>
                <a:r>
                  <a:rPr lang="fr-FR" sz="1200" dirty="0" smtClean="0"/>
                  <a:t>nd)</a:t>
                </a:r>
                <a:endParaRPr lang="fr-FR" sz="1200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0" name="Tableau 6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9581816"/>
                  </p:ext>
                </p:extLst>
              </p:nvPr>
            </p:nvGraphicFramePr>
            <p:xfrm>
              <a:off x="8058268" y="4574661"/>
              <a:ext cx="3664634" cy="1696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5608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609026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</a:tblGrid>
                  <a:tr h="229669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Palier hydrodynamique circulaire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Diamètre d’arbre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200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 sz="1200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a</m:t>
                                  </m:r>
                                </m:sub>
                              </m:sSub>
                            </m:oMath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45 </m:t>
                                </m:r>
                                <m:r>
                                  <a:rPr lang="fr-FR" sz="12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Jeu radial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50 µ</m:t>
                                </m:r>
                                <m:r>
                                  <a:rPr lang="fr-FR" sz="12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2415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Largeur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𝑝𝑎𝑙𝑖𝑒𝑟</m:t>
                                  </m:r>
                                </m:sub>
                              </m:sSub>
                            </m:oMath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15 </m:t>
                                </m:r>
                                <m:r>
                                  <a:rPr lang="fr-FR" sz="12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Lubrifiant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ISO VG32</a:t>
                          </a:r>
                          <a:endParaRPr lang="fr-FR" sz="12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  <a:tr h="3104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d’alimentation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20 °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fr-FR" sz="1200" b="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0" name="Tableau 6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9581816"/>
                  </p:ext>
                </p:extLst>
              </p:nvPr>
            </p:nvGraphicFramePr>
            <p:xfrm>
              <a:off x="8058268" y="4574661"/>
              <a:ext cx="3664634" cy="1696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5608"/>
                    <a:gridCol w="1609026"/>
                  </a:tblGrid>
                  <a:tr h="27432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Palier hydrodynamique circulaire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96" t="-102222" r="-79586" b="-4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102222" r="-1509" b="-424444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96" t="-202222" r="-79586" b="-3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202222" r="-1509" b="-324444"/>
                          </a:stretch>
                        </a:blipFill>
                      </a:tcPr>
                    </a:tc>
                  </a:tr>
                  <a:tr h="288481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96" t="-283333" r="-79586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283333" r="-1509" b="-204167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Lubrifiant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ISO VG32</a:t>
                          </a:r>
                          <a:endParaRPr lang="fr-FR" sz="12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104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</a:t>
                          </a:r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d’alimentation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449020" r="-1509" b="-392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8" name="Groupe 127"/>
          <p:cNvGrpSpPr/>
          <p:nvPr/>
        </p:nvGrpSpPr>
        <p:grpSpPr>
          <a:xfrm>
            <a:off x="5364465" y="2580744"/>
            <a:ext cx="2693803" cy="2842037"/>
            <a:chOff x="5364465" y="2580744"/>
            <a:chExt cx="2693803" cy="2842037"/>
          </a:xfrm>
        </p:grpSpPr>
        <p:sp>
          <p:nvSpPr>
            <p:cNvPr id="72" name="Ellipse 71"/>
            <p:cNvSpPr/>
            <p:nvPr/>
          </p:nvSpPr>
          <p:spPr>
            <a:xfrm>
              <a:off x="5364465" y="2580744"/>
              <a:ext cx="1106791" cy="18591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4" name="Connecteur en arc 73"/>
            <p:cNvCxnSpPr>
              <a:stCxn id="72" idx="6"/>
              <a:endCxn id="70" idx="1"/>
            </p:cNvCxnSpPr>
            <p:nvPr/>
          </p:nvCxnSpPr>
          <p:spPr>
            <a:xfrm>
              <a:off x="6471256" y="3510312"/>
              <a:ext cx="1587012" cy="1912469"/>
            </a:xfrm>
            <a:prstGeom prst="curvedConnector3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1821072" y="5628873"/>
                <a:ext cx="2772723" cy="3570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Arbre creux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fr-FR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fr-F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45mm</a:t>
                </a: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072" y="5628873"/>
                <a:ext cx="2772723" cy="357047"/>
              </a:xfrm>
              <a:prstGeom prst="rect">
                <a:avLst/>
              </a:prstGeom>
              <a:blipFill rotWithShape="0">
                <a:blip r:embed="rId6"/>
                <a:stretch>
                  <a:fillRect t="-1695" b="-186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Connecteur en arc 91"/>
          <p:cNvCxnSpPr>
            <a:stCxn id="90" idx="0"/>
          </p:cNvCxnSpPr>
          <p:nvPr/>
        </p:nvCxnSpPr>
        <p:spPr>
          <a:xfrm rot="5400000" flipH="1" flipV="1">
            <a:off x="2736017" y="3756890"/>
            <a:ext cx="2343401" cy="1400566"/>
          </a:xfrm>
          <a:prstGeom prst="curvedConnector3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e 126"/>
          <p:cNvGrpSpPr/>
          <p:nvPr/>
        </p:nvGrpSpPr>
        <p:grpSpPr>
          <a:xfrm>
            <a:off x="6972300" y="800834"/>
            <a:ext cx="4847921" cy="2961540"/>
            <a:chOff x="6972300" y="800834"/>
            <a:chExt cx="4847921" cy="2961540"/>
          </a:xfrm>
        </p:grpSpPr>
        <p:sp>
          <p:nvSpPr>
            <p:cNvPr id="115" name="Ellipse 114"/>
            <p:cNvSpPr/>
            <p:nvPr/>
          </p:nvSpPr>
          <p:spPr>
            <a:xfrm>
              <a:off x="6972300" y="2786585"/>
              <a:ext cx="716087" cy="97578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1" name="Image 120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8753639" y="1449921"/>
              <a:ext cx="2583815" cy="2249170"/>
            </a:xfrm>
            <a:prstGeom prst="rect">
              <a:avLst/>
            </a:prstGeom>
          </p:spPr>
        </p:pic>
        <p:cxnSp>
          <p:nvCxnSpPr>
            <p:cNvPr id="122" name="Connecteur en arc 121"/>
            <p:cNvCxnSpPr>
              <a:stCxn id="115" idx="6"/>
              <a:endCxn id="121" idx="1"/>
            </p:cNvCxnSpPr>
            <p:nvPr/>
          </p:nvCxnSpPr>
          <p:spPr>
            <a:xfrm flipV="1">
              <a:off x="7688387" y="2574506"/>
              <a:ext cx="1065252" cy="699974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ZoneTexte 125"/>
            <p:cNvSpPr txBox="1"/>
            <p:nvPr/>
          </p:nvSpPr>
          <p:spPr>
            <a:xfrm>
              <a:off x="8753639" y="800834"/>
              <a:ext cx="30665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Positionnement des thermocouples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relié au collecteur tournant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5" name="Rectangle 134"/>
          <p:cNvSpPr/>
          <p:nvPr/>
        </p:nvSpPr>
        <p:spPr>
          <a:xfrm>
            <a:off x="4850123" y="5816571"/>
            <a:ext cx="1912281" cy="357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Disque de </a:t>
            </a:r>
            <a:r>
              <a:rPr lang="fr-F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0.7kg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porte à faux</a:t>
            </a:r>
            <a:endParaRPr lang="fr-F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6" name="Connecteur en arc 135"/>
          <p:cNvCxnSpPr>
            <a:stCxn id="135" idx="0"/>
          </p:cNvCxnSpPr>
          <p:nvPr/>
        </p:nvCxnSpPr>
        <p:spPr>
          <a:xfrm rot="5400000" flipH="1" flipV="1">
            <a:off x="5465333" y="4460004"/>
            <a:ext cx="1697498" cy="1015636"/>
          </a:xfrm>
          <a:prstGeom prst="curvedConnector3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01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471809" y="874182"/>
            <a:ext cx="6089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Analyses modale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 banc de l’effet Morton : rotor court de 430mm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2131709" y="1938075"/>
            <a:ext cx="5065782" cy="1751449"/>
            <a:chOff x="1893584" y="1808075"/>
            <a:chExt cx="5065782" cy="1751449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7" t="35572" r="11140" b="35817"/>
            <a:stretch/>
          </p:blipFill>
          <p:spPr>
            <a:xfrm>
              <a:off x="1893584" y="2622093"/>
              <a:ext cx="5065782" cy="937431"/>
            </a:xfrm>
            <a:prstGeom prst="rect">
              <a:avLst/>
            </a:prstGeom>
          </p:spPr>
        </p:pic>
        <p:cxnSp>
          <p:nvCxnSpPr>
            <p:cNvPr id="17" name="Connecteur droit avec flèche 16"/>
            <p:cNvCxnSpPr>
              <a:endCxn id="20" idx="2"/>
            </p:cNvCxnSpPr>
            <p:nvPr/>
          </p:nvCxnSpPr>
          <p:spPr>
            <a:xfrm flipV="1">
              <a:off x="3009900" y="2272946"/>
              <a:ext cx="0" cy="8178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2068296" y="1840520"/>
                  <a:ext cx="1883208" cy="4324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𝑟𝑙𝑚𝑡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𝑠𝑡𝑎𝑡𝑖𝑞𝑢𝑒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=3.3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0" name="ZoneTexte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8296" y="1840520"/>
                  <a:ext cx="1883208" cy="43242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422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Connecteur droit avec flèche 49"/>
            <p:cNvCxnSpPr>
              <a:endCxn id="51" idx="2"/>
            </p:cNvCxnSpPr>
            <p:nvPr/>
          </p:nvCxnSpPr>
          <p:spPr>
            <a:xfrm flipH="1" flipV="1">
              <a:off x="5202701" y="2272946"/>
              <a:ext cx="12597" cy="8035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4196977" y="1808075"/>
                  <a:ext cx="2011448" cy="4648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𝑝𝑎𝑙𝑖𝑒𝑟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𝑠𝑡𝑎𝑡𝑖𝑞𝑢𝑒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=24.5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977" y="1808075"/>
                  <a:ext cx="2011448" cy="46487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65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au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2349344"/>
                  </p:ext>
                </p:extLst>
              </p:nvPr>
            </p:nvGraphicFramePr>
            <p:xfrm>
              <a:off x="1651883" y="4271937"/>
              <a:ext cx="2271547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4182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997365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</a:tblGrid>
                  <a:tr h="264866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Roulement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Raideur isotrope 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Amortissement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au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2349344"/>
                  </p:ext>
                </p:extLst>
              </p:nvPr>
            </p:nvGraphicFramePr>
            <p:xfrm>
              <a:off x="1651883" y="4271937"/>
              <a:ext cx="2271547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4182"/>
                    <a:gridCol w="997365"/>
                  </a:tblGrid>
                  <a:tr h="27432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Roulement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Raideur isotrope 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8659" t="-100000" r="-2439" b="-115217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Amortissement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8659" t="-204444" r="-2439" b="-1777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0" name="ZoneTexte 29"/>
          <p:cNvSpPr txBox="1"/>
          <p:nvPr/>
        </p:nvSpPr>
        <p:spPr>
          <a:xfrm>
            <a:off x="1702629" y="1341664"/>
            <a:ext cx="5627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effectuées avec le modèle dynamique du rotor à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nddl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Flèche vers le haut 35"/>
          <p:cNvSpPr/>
          <p:nvPr/>
        </p:nvSpPr>
        <p:spPr>
          <a:xfrm rot="1808631">
            <a:off x="2965140" y="3698614"/>
            <a:ext cx="266700" cy="4858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Flèche vers le haut 66"/>
          <p:cNvSpPr/>
          <p:nvPr/>
        </p:nvSpPr>
        <p:spPr>
          <a:xfrm rot="20968266">
            <a:off x="5472849" y="3697144"/>
            <a:ext cx="266700" cy="4935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4461230" y="4356354"/>
                <a:ext cx="2393091" cy="636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Coefficients dynamiques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𝑝𝑎𝑙𝑖𝑒𝑟</m:t>
                          </m:r>
                        </m:sub>
                      </m:sSub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𝑝𝑎𝑙𝑖𝑒𝑟</m:t>
                          </m:r>
                        </m:sub>
                      </m:sSub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230" y="4356354"/>
                <a:ext cx="2393091" cy="636969"/>
              </a:xfrm>
              <a:prstGeom prst="rect">
                <a:avLst/>
              </a:prstGeom>
              <a:blipFill rotWithShape="0">
                <a:blip r:embed="rId7"/>
                <a:stretch>
                  <a:fillRect l="-1531" t="-2885" r="-510" b="-48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接连接符 27"/>
          <p:cNvCxnSpPr/>
          <p:nvPr/>
        </p:nvCxnSpPr>
        <p:spPr>
          <a:xfrm>
            <a:off x="7486317" y="704193"/>
            <a:ext cx="0" cy="57370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/>
          <p:cNvSpPr txBox="1"/>
          <p:nvPr/>
        </p:nvSpPr>
        <p:spPr>
          <a:xfrm>
            <a:off x="7642055" y="627566"/>
            <a:ext cx="4385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des coefficients dynamiques du palier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3" name="Image 72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747" y="1056519"/>
            <a:ext cx="3944278" cy="2595921"/>
          </a:xfrm>
          <a:prstGeom prst="rect">
            <a:avLst/>
          </a:prstGeom>
          <a:noFill/>
        </p:spPr>
      </p:pic>
      <p:pic>
        <p:nvPicPr>
          <p:cNvPr id="78" name="Image 77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255" y="3742839"/>
            <a:ext cx="4043862" cy="2698444"/>
          </a:xfrm>
          <a:prstGeom prst="rect">
            <a:avLst/>
          </a:prstGeom>
          <a:noFill/>
        </p:spPr>
      </p:pic>
      <p:grpSp>
        <p:nvGrpSpPr>
          <p:cNvPr id="61" name="Groupe 60"/>
          <p:cNvGrpSpPr/>
          <p:nvPr/>
        </p:nvGrpSpPr>
        <p:grpSpPr>
          <a:xfrm>
            <a:off x="3958389" y="4860458"/>
            <a:ext cx="3400506" cy="1197318"/>
            <a:chOff x="3930074" y="5046323"/>
            <a:chExt cx="3400506" cy="1197318"/>
          </a:xfrm>
        </p:grpSpPr>
        <p:sp>
          <p:nvSpPr>
            <p:cNvPr id="54" name="Rectangle 53"/>
            <p:cNvSpPr/>
            <p:nvPr/>
          </p:nvSpPr>
          <p:spPr>
            <a:xfrm>
              <a:off x="3930074" y="5166423"/>
              <a:ext cx="340050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Calculés par le module palier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Charge imposée de 24.5N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Température imposée au rotor 55°C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Paroi adiabatique au coussinet</a:t>
              </a:r>
            </a:p>
          </p:txBody>
        </p:sp>
        <p:grpSp>
          <p:nvGrpSpPr>
            <p:cNvPr id="60" name="Groupe 59"/>
            <p:cNvGrpSpPr/>
            <p:nvPr/>
          </p:nvGrpSpPr>
          <p:grpSpPr>
            <a:xfrm>
              <a:off x="6913005" y="5046323"/>
              <a:ext cx="412846" cy="642861"/>
              <a:chOff x="6839992" y="4991044"/>
              <a:chExt cx="412846" cy="642861"/>
            </a:xfrm>
          </p:grpSpPr>
          <p:sp>
            <p:nvSpPr>
              <p:cNvPr id="82" name="Organigramme : Processus 81"/>
              <p:cNvSpPr/>
              <p:nvPr/>
            </p:nvSpPr>
            <p:spPr>
              <a:xfrm>
                <a:off x="6839992" y="4991044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83" name="Image 8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97406" y="5063978"/>
                <a:ext cx="320473" cy="5248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015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de l’analyse modale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 banc de l’effet Morton : rotor court de 430mm</a:t>
            </a:r>
          </a:p>
        </p:txBody>
      </p:sp>
      <p:pic>
        <p:nvPicPr>
          <p:cNvPr id="18" name="Image 17"/>
          <p:cNvPicPr/>
          <p:nvPr/>
        </p:nvPicPr>
        <p:blipFill>
          <a:blip r:embed="rId3"/>
          <a:stretch>
            <a:fillRect/>
          </a:stretch>
        </p:blipFill>
        <p:spPr>
          <a:xfrm>
            <a:off x="1694794" y="1195769"/>
            <a:ext cx="4979276" cy="2665022"/>
          </a:xfrm>
          <a:prstGeom prst="rect">
            <a:avLst/>
          </a:prstGeom>
        </p:spPr>
      </p:pic>
      <p:pic>
        <p:nvPicPr>
          <p:cNvPr id="19" name="Image 18"/>
          <p:cNvPicPr/>
          <p:nvPr/>
        </p:nvPicPr>
        <p:blipFill>
          <a:blip r:embed="rId4"/>
          <a:stretch>
            <a:fillRect/>
          </a:stretch>
        </p:blipFill>
        <p:spPr>
          <a:xfrm>
            <a:off x="1636788" y="3860791"/>
            <a:ext cx="4958990" cy="2648027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7102521" y="1441949"/>
            <a:ext cx="4730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iagramme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Campbell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Fréquence du premier mode de flexion vers 600HZ (36000 tr/min) &gt;&gt; 166 Hz (10000 tr/min)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lèche droite 13"/>
          <p:cNvSpPr/>
          <p:nvPr/>
        </p:nvSpPr>
        <p:spPr>
          <a:xfrm>
            <a:off x="7397798" y="2992521"/>
            <a:ext cx="774551" cy="398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8376745" y="2865035"/>
            <a:ext cx="2639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d’utiliser le modèle dynamique du rotor à 4DDL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102521" y="3844144"/>
            <a:ext cx="4730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iagramme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stabilité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Facteur d’amortissement devient négative à partir de 3000 tr/min.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Flèche droite 22"/>
          <p:cNvSpPr/>
          <p:nvPr/>
        </p:nvSpPr>
        <p:spPr>
          <a:xfrm>
            <a:off x="7302772" y="5084343"/>
            <a:ext cx="774551" cy="398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8139829" y="4989650"/>
            <a:ext cx="4005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Une instabilité traduite par vibrations sous-synchrones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 cause palier peu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chargée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8267700" y="5808625"/>
            <a:ext cx="3565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de </a:t>
            </a:r>
            <a:r>
              <a:rPr lang="fr-FR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charge dynamique </a:t>
            </a:r>
            <a:r>
              <a:rPr lang="fr-FR" sz="16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réussi à stabiliser </a:t>
            </a:r>
            <a:r>
              <a:rPr lang="fr-FR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rotor</a:t>
            </a:r>
          </a:p>
        </p:txBody>
      </p:sp>
    </p:spTree>
    <p:extLst>
      <p:ext uri="{BB962C8B-B14F-4D97-AF65-F5344CB8AC3E}">
        <p14:creationId xmlns:p14="http://schemas.microsoft.com/office/powerpoint/2010/main" val="92684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872414" y="1822665"/>
            <a:ext cx="45528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Physique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Vitesse de rotation :  7000 tr/min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Balourd mécanique imposé :  102.6 g.mm @180°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Maillage utilisé dans la section du palier:  24x6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 initiale: 20°C</a:t>
            </a:r>
          </a:p>
        </p:txBody>
      </p:sp>
      <p:pic>
        <p:nvPicPr>
          <p:cNvPr id="26" name="Image 25"/>
          <p:cNvPicPr/>
          <p:nvPr/>
        </p:nvPicPr>
        <p:blipFill>
          <a:blip r:embed="rId3"/>
          <a:stretch>
            <a:fillRect/>
          </a:stretch>
        </p:blipFill>
        <p:spPr>
          <a:xfrm>
            <a:off x="2309714" y="4179461"/>
            <a:ext cx="9148321" cy="23627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883875" y="1873480"/>
                <a:ext cx="4876800" cy="1753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Transitoire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dynamique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𝑑𝑦𝑛𝑎𝑚𝑖𝑞𝑢𝑒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𝑟𝑜𝑡𝑎𝑡𝑖𝑜𝑛</m:t>
                            </m:r>
                          </m:sub>
                        </m:sSub>
                      </m:num>
                      <m:den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64</m:t>
                        </m:r>
                      </m:den>
                    </m:f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thermique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𝑡h𝑒𝑟𝑚𝑖𝑞𝑢𝑒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=50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𝑟𝑜𝑡𝑎𝑡𝑖𝑜𝑛</m:t>
                        </m:r>
                      </m:sub>
                    </m:sSub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de </a:t>
                </a: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𝐸𝑀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=100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𝑟𝑜𝑡𝑎𝑡𝑖𝑜𝑛</m:t>
                        </m:r>
                      </m:sub>
                    </m:sSub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75" y="1873480"/>
                <a:ext cx="4876800" cy="1753557"/>
              </a:xfrm>
              <a:prstGeom prst="rect">
                <a:avLst/>
              </a:prstGeom>
              <a:blipFill rotWithShape="0">
                <a:blip r:embed="rId4"/>
                <a:stretch>
                  <a:fillRect l="-500" b="-10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5386062" y="1242372"/>
            <a:ext cx="2428870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Paramètre de simulation</a:t>
            </a:r>
          </a:p>
        </p:txBody>
      </p:sp>
    </p:spTree>
    <p:extLst>
      <p:ext uri="{BB962C8B-B14F-4D97-AF65-F5344CB8AC3E}">
        <p14:creationId xmlns:p14="http://schemas.microsoft.com/office/powerpoint/2010/main" val="165201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964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  <a:r>
              <a:rPr lang="fr-FR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Niveau des vibrations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367" y="1702365"/>
            <a:ext cx="5079827" cy="3631953"/>
          </a:xfrm>
          <a:prstGeom prst="rect">
            <a:avLst/>
          </a:prstGeom>
          <a:noFill/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194" y="1734318"/>
            <a:ext cx="5029054" cy="36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645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964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Phases des </a:t>
            </a:r>
            <a:r>
              <a:rPr lang="fr-FR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vibrations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157540" y="5475146"/>
            <a:ext cx="5894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Remarque:  Tendance cohérente et Grandeur des vibrations en accord</a:t>
            </a:r>
          </a:p>
        </p:txBody>
      </p:sp>
      <p:pic>
        <p:nvPicPr>
          <p:cNvPr id="19" name="Image 1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730" y="1663313"/>
            <a:ext cx="5036185" cy="3599815"/>
          </a:xfrm>
          <a:prstGeom prst="rect">
            <a:avLst/>
          </a:prstGeom>
          <a:noFill/>
        </p:spPr>
      </p:pic>
      <p:pic>
        <p:nvPicPr>
          <p:cNvPr id="20" name="Image 1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915" y="1769322"/>
            <a:ext cx="5036185" cy="35998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355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964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Températures au rotor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633232" y="5078463"/>
            <a:ext cx="103275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Températures expérimentales ne sont présentées qu’à partir de l’exhibition des vibrations synchrones à 7000tr/min, alors que les températures numérique initiales sont à 20°C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  <p:pic>
        <p:nvPicPr>
          <p:cNvPr id="21" name="Image 20"/>
          <p:cNvPicPr/>
          <p:nvPr/>
        </p:nvPicPr>
        <p:blipFill>
          <a:blip r:embed="rId3"/>
          <a:stretch>
            <a:fillRect/>
          </a:stretch>
        </p:blipFill>
        <p:spPr>
          <a:xfrm>
            <a:off x="1541225" y="1456971"/>
            <a:ext cx="5097483" cy="3433851"/>
          </a:xfrm>
          <a:prstGeom prst="rect">
            <a:avLst/>
          </a:prstGeom>
        </p:spPr>
      </p:pic>
      <p:pic>
        <p:nvPicPr>
          <p:cNvPr id="22" name="Image 2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469" y="1613703"/>
            <a:ext cx="4857847" cy="32771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407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=""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10328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</a:p>
          <a:p>
            <a:pPr algn="ctr"/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Différence de la température &amp; Déphasage Point Chaud – Point Haut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633232" y="5078463"/>
            <a:ext cx="10327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fr-FR" dirty="0" smtClean="0"/>
          </a:p>
        </p:txBody>
      </p:sp>
      <p:pic>
        <p:nvPicPr>
          <p:cNvPr id="19" name="Image 18"/>
          <p:cNvPicPr/>
          <p:nvPr/>
        </p:nvPicPr>
        <p:blipFill>
          <a:blip r:embed="rId3"/>
          <a:stretch>
            <a:fillRect/>
          </a:stretch>
        </p:blipFill>
        <p:spPr>
          <a:xfrm>
            <a:off x="1633232" y="1653877"/>
            <a:ext cx="4546851" cy="3366815"/>
          </a:xfrm>
          <a:prstGeom prst="rect">
            <a:avLst/>
          </a:prstGeom>
        </p:spPr>
      </p:pic>
      <p:pic>
        <p:nvPicPr>
          <p:cNvPr id="20" name="Image 1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319" y="1653877"/>
            <a:ext cx="5104130" cy="32895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46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1032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  <a:b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Critique des résultats numériques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Image 20"/>
          <p:cNvPicPr/>
          <p:nvPr/>
        </p:nvPicPr>
        <p:blipFill>
          <a:blip r:embed="rId3"/>
          <a:stretch>
            <a:fillRect/>
          </a:stretch>
        </p:blipFill>
        <p:spPr>
          <a:xfrm>
            <a:off x="2161751" y="2058819"/>
            <a:ext cx="3986801" cy="402648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6383908" y="1766431"/>
            <a:ext cx="228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fr-FR" dirty="0" smtClean="0"/>
          </a:p>
        </p:txBody>
      </p:sp>
      <p:sp>
        <p:nvSpPr>
          <p:cNvPr id="2" name="ZoneTexte 1"/>
          <p:cNvSpPr txBox="1"/>
          <p:nvPr/>
        </p:nvSpPr>
        <p:spPr>
          <a:xfrm>
            <a:off x="7979963" y="5599114"/>
            <a:ext cx="315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de </a:t>
            </a:r>
            <a:r>
              <a:rPr lang="fr-FR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</p:txBody>
      </p:sp>
    </p:spTree>
    <p:extLst>
      <p:ext uri="{BB962C8B-B14F-4D97-AF65-F5344CB8AC3E}">
        <p14:creationId xmlns:p14="http://schemas.microsoft.com/office/powerpoint/2010/main" val="174046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420837" y="6167062"/>
            <a:ext cx="100424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[2] </a:t>
            </a:r>
            <a:r>
              <a:rPr lang="en-US" sz="12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Schmied</a:t>
            </a:r>
            <a:r>
              <a:rPr 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J.; </a:t>
            </a:r>
            <a:r>
              <a:rPr lang="en-US" sz="12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Pozivil</a:t>
            </a:r>
            <a:r>
              <a:rPr 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J. and </a:t>
            </a:r>
            <a:r>
              <a:rPr lang="en-US" sz="12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Walch</a:t>
            </a:r>
            <a:r>
              <a:rPr 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J., "Hot Spots in </a:t>
            </a:r>
            <a:r>
              <a:rPr lang="en-US" sz="12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Turboexpander</a:t>
            </a:r>
            <a:r>
              <a:rPr 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Bearings: Case History, Stability Analysis, Measurements and Operational Experience," ASME 2008 Turbo Expo</a:t>
            </a:r>
            <a:endParaRPr lang="fr-FR" sz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600200" y="742744"/>
            <a:ext cx="828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285750" algn="just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Exemple de </a:t>
            </a:r>
            <a:r>
              <a:rPr lang="fr-FR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l’effet Morton 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sur 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un turbocompresseur 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rapporté </a:t>
            </a:r>
            <a:r>
              <a:rPr lang="fr-FR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dans 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[2] par </a:t>
            </a:r>
            <a:r>
              <a:rPr lang="fr-FR" sz="16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Schmied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fr-FR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0" name="Image 49"/>
          <p:cNvPicPr/>
          <p:nvPr/>
        </p:nvPicPr>
        <p:blipFill>
          <a:blip r:embed="rId3"/>
          <a:stretch>
            <a:fillRect/>
          </a:stretch>
        </p:blipFill>
        <p:spPr>
          <a:xfrm>
            <a:off x="1600200" y="1812290"/>
            <a:ext cx="5579547" cy="3412725"/>
          </a:xfrm>
          <a:prstGeom prst="rect">
            <a:avLst/>
          </a:prstGeom>
        </p:spPr>
      </p:pic>
      <p:grpSp>
        <p:nvGrpSpPr>
          <p:cNvPr id="57" name="Groupe 56"/>
          <p:cNvGrpSpPr/>
          <p:nvPr/>
        </p:nvGrpSpPr>
        <p:grpSpPr>
          <a:xfrm>
            <a:off x="2089402" y="1096084"/>
            <a:ext cx="9156828" cy="582659"/>
            <a:chOff x="2096565" y="1504144"/>
            <a:chExt cx="9156828" cy="582659"/>
          </a:xfrm>
        </p:grpSpPr>
        <p:sp>
          <p:nvSpPr>
            <p:cNvPr id="53" name="ZoneTexte 52"/>
            <p:cNvSpPr txBox="1"/>
            <p:nvPr/>
          </p:nvSpPr>
          <p:spPr>
            <a:xfrm>
              <a:off x="2096565" y="1717471"/>
              <a:ext cx="4617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rgbClr val="2E75B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Phénomène d’hystérésis du niveau vibratoire</a:t>
              </a:r>
              <a:endParaRPr lang="fr-FR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ZoneTexte 51"/>
            <p:cNvSpPr txBox="1"/>
            <p:nvPr/>
          </p:nvSpPr>
          <p:spPr>
            <a:xfrm>
              <a:off x="8025202" y="1504144"/>
              <a:ext cx="3228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rgbClr val="2E75B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Vibrations spirales divergentes</a:t>
              </a:r>
              <a:endParaRPr lang="fr-FR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7663923" y="1442218"/>
            <a:ext cx="3936427" cy="3793266"/>
            <a:chOff x="7671086" y="1850278"/>
            <a:chExt cx="3936427" cy="3793266"/>
          </a:xfrm>
        </p:grpSpPr>
        <p:pic>
          <p:nvPicPr>
            <p:cNvPr id="49" name="Image 48"/>
            <p:cNvPicPr/>
            <p:nvPr/>
          </p:nvPicPr>
          <p:blipFill rotWithShape="1">
            <a:blip r:embed="rId4"/>
            <a:srcRect l="48575"/>
            <a:stretch/>
          </p:blipFill>
          <p:spPr>
            <a:xfrm>
              <a:off x="7671086" y="1850278"/>
              <a:ext cx="3936427" cy="3530738"/>
            </a:xfrm>
            <a:prstGeom prst="rect">
              <a:avLst/>
            </a:prstGeom>
          </p:spPr>
        </p:pic>
        <p:sp>
          <p:nvSpPr>
            <p:cNvPr id="54" name="ZoneTexte 53"/>
            <p:cNvSpPr txBox="1"/>
            <p:nvPr/>
          </p:nvSpPr>
          <p:spPr>
            <a:xfrm>
              <a:off x="7999922" y="5304990"/>
              <a:ext cx="3607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Vitesse du fonctionnement : 18600 tr/min</a:t>
              </a:r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3672047" y="5511356"/>
            <a:ext cx="5540051" cy="369332"/>
            <a:chOff x="4100713" y="5562210"/>
            <a:chExt cx="5540051" cy="369332"/>
          </a:xfrm>
        </p:grpSpPr>
        <p:sp>
          <p:nvSpPr>
            <p:cNvPr id="59" name="ZoneTexte 58"/>
            <p:cNvSpPr txBox="1"/>
            <p:nvPr/>
          </p:nvSpPr>
          <p:spPr>
            <a:xfrm>
              <a:off x="5531947" y="5562210"/>
              <a:ext cx="4108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Phénomène </a:t>
              </a:r>
              <a:r>
                <a:rPr lang="fr-FR" b="1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à l’origine </a:t>
              </a:r>
              <a:r>
                <a:rPr lang="fr-FR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l’effet thermique</a:t>
              </a:r>
            </a:p>
          </p:txBody>
        </p:sp>
        <p:sp>
          <p:nvSpPr>
            <p:cNvPr id="60" name="Flèche droite 59"/>
            <p:cNvSpPr/>
            <p:nvPr/>
          </p:nvSpPr>
          <p:spPr>
            <a:xfrm>
              <a:off x="4100713" y="5585993"/>
              <a:ext cx="876300" cy="3217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1537662" y="251428"/>
            <a:ext cx="647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de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l’effet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Morton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222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637013"/>
            <a:ext cx="30704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Analyser </a:t>
            </a:r>
          </a:p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la </a:t>
            </a:r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stabilité de EM</a:t>
            </a: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01472" y="2083014"/>
            <a:ext cx="18230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l’analyse de la stabilité de EM</a:t>
            </a:r>
          </a:p>
          <a:p>
            <a:pPr lvl="0"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(coefficients d’influences)</a:t>
            </a:r>
          </a:p>
        </p:txBody>
      </p:sp>
      <p:sp>
        <p:nvSpPr>
          <p:cNvPr id="4" name="Rectangle 3"/>
          <p:cNvSpPr/>
          <p:nvPr/>
        </p:nvSpPr>
        <p:spPr>
          <a:xfrm>
            <a:off x="6356499" y="2360013"/>
            <a:ext cx="21760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court de 430mm</a:t>
            </a:r>
          </a:p>
        </p:txBody>
      </p:sp>
      <p:sp>
        <p:nvSpPr>
          <p:cNvPr id="5" name="Rectangle 4"/>
          <p:cNvSpPr/>
          <p:nvPr/>
        </p:nvSpPr>
        <p:spPr>
          <a:xfrm>
            <a:off x="9085120" y="2083014"/>
            <a:ext cx="24216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Comparaison du module des coefficients d’influence dans la littérature avec le rotor court de 430mm</a:t>
            </a:r>
          </a:p>
        </p:txBody>
      </p:sp>
    </p:spTree>
    <p:extLst>
      <p:ext uri="{BB962C8B-B14F-4D97-AF65-F5344CB8AC3E}">
        <p14:creationId xmlns:p14="http://schemas.microsoft.com/office/powerpoint/2010/main" val="30702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e 87"/>
          <p:cNvGrpSpPr/>
          <p:nvPr/>
        </p:nvGrpSpPr>
        <p:grpSpPr>
          <a:xfrm>
            <a:off x="1726273" y="3371753"/>
            <a:ext cx="10074176" cy="1991059"/>
            <a:chOff x="1600200" y="1478010"/>
            <a:chExt cx="10074176" cy="1991059"/>
          </a:xfrm>
        </p:grpSpPr>
        <p:grpSp>
          <p:nvGrpSpPr>
            <p:cNvPr id="82" name="Groupe 81"/>
            <p:cNvGrpSpPr/>
            <p:nvPr/>
          </p:nvGrpSpPr>
          <p:grpSpPr>
            <a:xfrm>
              <a:off x="1600200" y="1478010"/>
              <a:ext cx="9992679" cy="1991059"/>
              <a:chOff x="1551621" y="1582785"/>
              <a:chExt cx="9992679" cy="1991059"/>
            </a:xfrm>
          </p:grpSpPr>
          <p:grpSp>
            <p:nvGrpSpPr>
              <p:cNvPr id="16" name="Groupe 15"/>
              <p:cNvGrpSpPr/>
              <p:nvPr/>
            </p:nvGrpSpPr>
            <p:grpSpPr>
              <a:xfrm>
                <a:off x="2891385" y="1595944"/>
                <a:ext cx="1861123" cy="1301802"/>
                <a:chOff x="5548508" y="788255"/>
                <a:chExt cx="1861123" cy="1301802"/>
              </a:xfrm>
            </p:grpSpPr>
            <p:grpSp>
              <p:nvGrpSpPr>
                <p:cNvPr id="17" name="Groupe 16"/>
                <p:cNvGrpSpPr/>
                <p:nvPr/>
              </p:nvGrpSpPr>
              <p:grpSpPr>
                <a:xfrm>
                  <a:off x="5814908" y="1493218"/>
                  <a:ext cx="528166" cy="479903"/>
                  <a:chOff x="5229602" y="2828638"/>
                  <a:chExt cx="528166" cy="479903"/>
                </a:xfrm>
              </p:grpSpPr>
              <p:sp>
                <p:nvSpPr>
                  <p:cNvPr id="23" name="Organigramme : Processus 22"/>
                  <p:cNvSpPr/>
                  <p:nvPr/>
                </p:nvSpPr>
                <p:spPr>
                  <a:xfrm>
                    <a:off x="5229602" y="2828638"/>
                    <a:ext cx="528166" cy="479903"/>
                  </a:xfrm>
                  <a:prstGeom prst="flowChartProcess">
                    <a:avLst/>
                  </a:prstGeom>
                  <a:ln>
                    <a:solidFill>
                      <a:srgbClr val="2E75B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4" name="Image 2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281818" y="2962146"/>
                    <a:ext cx="438239" cy="268247"/>
                  </a:xfrm>
                  <a:prstGeom prst="rect">
                    <a:avLst/>
                  </a:prstGeom>
                </p:spPr>
              </p:pic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ZoneTexte 17"/>
                    <p:cNvSpPr txBox="1"/>
                    <p:nvPr/>
                  </p:nvSpPr>
                  <p:spPr>
                    <a:xfrm>
                      <a:off x="5548508" y="788255"/>
                      <a:ext cx="186112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fr-FR" dirty="0" smtClean="0"/>
                        <a:t> </a:t>
                      </a:r>
                      <a14:m>
                        <m:oMath xmlns:m="http://schemas.openxmlformats.org/officeDocument/2006/math">
                          <m:r>
                            <a:rPr lang="fr-FR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oMath>
                      </a14:m>
                      <a:r>
                        <a:rPr lang="fr-FR" b="1" dirty="0" smtClean="0"/>
                        <a:t> </a:t>
                      </a:r>
                      <a:br>
                        <a:rPr lang="fr-FR" b="1" dirty="0" smtClean="0"/>
                      </a:b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[µ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/(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𝑚𝑚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)]</m:t>
                            </m:r>
                          </m:oMath>
                        </m:oMathPara>
                      </a14:m>
                      <a:endParaRPr lang="fr-FR" b="1" dirty="0" smtClean="0"/>
                    </a:p>
                  </p:txBody>
                </p:sp>
              </mc:Choice>
              <mc:Fallback xmlns="">
                <p:sp>
                  <p:nvSpPr>
                    <p:cNvPr id="18" name="ZoneTexte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48508" y="788255"/>
                      <a:ext cx="1861123" cy="64633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84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9" name="Groupe 18"/>
                <p:cNvGrpSpPr/>
                <p:nvPr/>
              </p:nvGrpSpPr>
              <p:grpSpPr>
                <a:xfrm>
                  <a:off x="6683323" y="1416993"/>
                  <a:ext cx="412846" cy="642861"/>
                  <a:chOff x="6007072" y="2764799"/>
                  <a:chExt cx="412846" cy="642861"/>
                </a:xfrm>
              </p:grpSpPr>
              <p:sp>
                <p:nvSpPr>
                  <p:cNvPr id="21" name="Organigramme : Processus 20"/>
                  <p:cNvSpPr/>
                  <p:nvPr/>
                </p:nvSpPr>
                <p:spPr>
                  <a:xfrm>
                    <a:off x="6007072" y="2764799"/>
                    <a:ext cx="412846" cy="642861"/>
                  </a:xfrm>
                  <a:prstGeom prst="flowChartProcess">
                    <a:avLst/>
                  </a:prstGeom>
                  <a:ln>
                    <a:solidFill>
                      <a:srgbClr val="2E75B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2" name="Image 21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064486" y="2837733"/>
                    <a:ext cx="320473" cy="52483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0" name="Rectangle 19"/>
                <p:cNvSpPr/>
                <p:nvPr/>
              </p:nvSpPr>
              <p:spPr>
                <a:xfrm>
                  <a:off x="5613480" y="815192"/>
                  <a:ext cx="1782107" cy="12748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5" name="Groupe 24"/>
              <p:cNvGrpSpPr/>
              <p:nvPr/>
            </p:nvGrpSpPr>
            <p:grpSpPr>
              <a:xfrm>
                <a:off x="5891367" y="1582785"/>
                <a:ext cx="1861123" cy="1301802"/>
                <a:chOff x="10006214" y="842565"/>
                <a:chExt cx="1861123" cy="130180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ZoneTexte 25"/>
                    <p:cNvSpPr txBox="1"/>
                    <p:nvPr/>
                  </p:nvSpPr>
                  <p:spPr>
                    <a:xfrm>
                      <a:off x="10006214" y="842565"/>
                      <a:ext cx="186112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oMath>
                      </a14:m>
                      <a:r>
                        <a:rPr lang="fr-FR" b="1" dirty="0" smtClean="0"/>
                        <a:t> </a:t>
                      </a:r>
                      <a:br>
                        <a:rPr lang="fr-FR" b="1" dirty="0" smtClean="0"/>
                      </a:b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°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µ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lang="fr-FR" b="1" dirty="0" smtClean="0"/>
                    </a:p>
                  </p:txBody>
                </p:sp>
              </mc:Choice>
              <mc:Fallback xmlns="">
                <p:sp>
                  <p:nvSpPr>
                    <p:cNvPr id="26" name="ZoneTexte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06214" y="842565"/>
                      <a:ext cx="1861123" cy="646331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84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7" name="Groupe 26"/>
                <p:cNvGrpSpPr/>
                <p:nvPr/>
              </p:nvGrpSpPr>
              <p:grpSpPr>
                <a:xfrm>
                  <a:off x="10071186" y="869502"/>
                  <a:ext cx="1782107" cy="1274865"/>
                  <a:chOff x="10071186" y="869502"/>
                  <a:chExt cx="1782107" cy="1274865"/>
                </a:xfrm>
              </p:grpSpPr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10223250" y="1561795"/>
                    <a:ext cx="528166" cy="479903"/>
                    <a:chOff x="5229602" y="2828638"/>
                    <a:chExt cx="528166" cy="479903"/>
                  </a:xfrm>
                </p:grpSpPr>
                <p:sp>
                  <p:nvSpPr>
                    <p:cNvPr id="36" name="Organigramme : Processus 35"/>
                    <p:cNvSpPr/>
                    <p:nvPr/>
                  </p:nvSpPr>
                  <p:spPr>
                    <a:xfrm>
                      <a:off x="5229602" y="2828638"/>
                      <a:ext cx="528166" cy="479903"/>
                    </a:xfrm>
                    <a:prstGeom prst="flowChartProcess">
                      <a:avLst/>
                    </a:prstGeom>
                    <a:ln>
                      <a:solidFill>
                        <a:srgbClr val="2E75B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37" name="Image 36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5281818" y="2962146"/>
                      <a:ext cx="438239" cy="26824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10788156" y="1475790"/>
                    <a:ext cx="412846" cy="642861"/>
                    <a:chOff x="6007072" y="2764799"/>
                    <a:chExt cx="412846" cy="642861"/>
                  </a:xfrm>
                </p:grpSpPr>
                <p:sp>
                  <p:nvSpPr>
                    <p:cNvPr id="34" name="Organigramme : Processus 33"/>
                    <p:cNvSpPr/>
                    <p:nvPr/>
                  </p:nvSpPr>
                  <p:spPr>
                    <a:xfrm>
                      <a:off x="6007072" y="2764799"/>
                      <a:ext cx="412846" cy="642861"/>
                    </a:xfrm>
                    <a:prstGeom prst="flowChartProcess">
                      <a:avLst/>
                    </a:prstGeom>
                    <a:ln>
                      <a:solidFill>
                        <a:srgbClr val="2E75B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35" name="Image 34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6064486" y="2837733"/>
                      <a:ext cx="320473" cy="524834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0" name="Rectangle 29"/>
                  <p:cNvSpPr/>
                  <p:nvPr/>
                </p:nvSpPr>
                <p:spPr>
                  <a:xfrm>
                    <a:off x="10071186" y="869502"/>
                    <a:ext cx="1782107" cy="1274865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11252174" y="1561795"/>
                    <a:ext cx="528166" cy="463198"/>
                    <a:chOff x="11301538" y="1547528"/>
                    <a:chExt cx="528166" cy="463198"/>
                  </a:xfrm>
                </p:grpSpPr>
                <p:sp>
                  <p:nvSpPr>
                    <p:cNvPr id="32" name="Organigramme : Processus 31"/>
                    <p:cNvSpPr/>
                    <p:nvPr/>
                  </p:nvSpPr>
                  <p:spPr>
                    <a:xfrm>
                      <a:off x="11301538" y="1547528"/>
                      <a:ext cx="528166" cy="463198"/>
                    </a:xfrm>
                    <a:prstGeom prst="flowChartProcess">
                      <a:avLst/>
                    </a:prstGeom>
                    <a:ln>
                      <a:solidFill>
                        <a:srgbClr val="2E75B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33" name="Image 32"/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316432" y="1648810"/>
                      <a:ext cx="506467" cy="26963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38" name="Groupe 37"/>
              <p:cNvGrpSpPr/>
              <p:nvPr/>
            </p:nvGrpSpPr>
            <p:grpSpPr>
              <a:xfrm>
                <a:off x="8641581" y="1942399"/>
                <a:ext cx="2304373" cy="646331"/>
                <a:chOff x="10006214" y="842565"/>
                <a:chExt cx="2304373" cy="64633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ZoneTexte 38"/>
                    <p:cNvSpPr txBox="1"/>
                    <p:nvPr/>
                  </p:nvSpPr>
                  <p:spPr>
                    <a:xfrm>
                      <a:off x="10006214" y="842565"/>
                      <a:ext cx="186112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oMath>
                      </a14:m>
                      <a:r>
                        <a:rPr lang="fr-FR" b="1" dirty="0" smtClean="0"/>
                        <a:t> </a:t>
                      </a:r>
                      <a:r>
                        <a:rPr lang="fr-FR" i="1" dirty="0" smtClean="0">
                          <a:latin typeface="Cambria Math" panose="02040503050406030204" pitchFamily="18" charset="0"/>
                        </a:rPr>
                        <a:t/>
                      </a:r>
                      <a:br>
                        <a:rPr lang="fr-FR" i="1" dirty="0" smtClean="0">
                          <a:latin typeface="Cambria Math" panose="02040503050406030204" pitchFamily="18" charset="0"/>
                        </a:rPr>
                      </a:b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𝑚𝑚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)/°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lang="fr-FR" b="1" dirty="0" smtClean="0"/>
                    </a:p>
                  </p:txBody>
                </p:sp>
              </mc:Choice>
              <mc:Fallback xmlns="">
                <p:sp>
                  <p:nvSpPr>
                    <p:cNvPr id="39" name="ZoneTexte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06214" y="842565"/>
                      <a:ext cx="1861123" cy="64633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84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0" name="Groupe 39"/>
                <p:cNvGrpSpPr/>
                <p:nvPr/>
              </p:nvGrpSpPr>
              <p:grpSpPr>
                <a:xfrm>
                  <a:off x="10071186" y="869503"/>
                  <a:ext cx="2239401" cy="619393"/>
                  <a:chOff x="10071186" y="869503"/>
                  <a:chExt cx="2239401" cy="619393"/>
                </a:xfrm>
              </p:grpSpPr>
              <p:sp>
                <p:nvSpPr>
                  <p:cNvPr id="41" name="Rectangle 40"/>
                  <p:cNvSpPr/>
                  <p:nvPr/>
                </p:nvSpPr>
                <p:spPr>
                  <a:xfrm>
                    <a:off x="10071186" y="869503"/>
                    <a:ext cx="2239401" cy="619393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42" name="Groupe 41"/>
                  <p:cNvGrpSpPr/>
                  <p:nvPr/>
                </p:nvGrpSpPr>
                <p:grpSpPr>
                  <a:xfrm>
                    <a:off x="11664181" y="959990"/>
                    <a:ext cx="528166" cy="463198"/>
                    <a:chOff x="11713545" y="945723"/>
                    <a:chExt cx="528166" cy="463198"/>
                  </a:xfrm>
                </p:grpSpPr>
                <p:sp>
                  <p:nvSpPr>
                    <p:cNvPr id="43" name="Organigramme : Processus 42"/>
                    <p:cNvSpPr/>
                    <p:nvPr/>
                  </p:nvSpPr>
                  <p:spPr>
                    <a:xfrm>
                      <a:off x="11713545" y="945723"/>
                      <a:ext cx="528166" cy="463198"/>
                    </a:xfrm>
                    <a:prstGeom prst="flowChartProcess">
                      <a:avLst/>
                    </a:prstGeom>
                    <a:ln>
                      <a:solidFill>
                        <a:srgbClr val="2E75B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44" name="Image 43"/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728439" y="1047005"/>
                      <a:ext cx="506467" cy="26963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cxnSp>
            <p:nvCxnSpPr>
              <p:cNvPr id="46" name="Connecteur droit avec flèche 45"/>
              <p:cNvCxnSpPr/>
              <p:nvPr/>
            </p:nvCxnSpPr>
            <p:spPr>
              <a:xfrm>
                <a:off x="4775105" y="2246845"/>
                <a:ext cx="1152659" cy="31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avec flèche 49"/>
              <p:cNvCxnSpPr/>
              <p:nvPr/>
            </p:nvCxnSpPr>
            <p:spPr>
              <a:xfrm>
                <a:off x="7721325" y="2274434"/>
                <a:ext cx="985021" cy="67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4" name="Groupe 63"/>
              <p:cNvGrpSpPr/>
              <p:nvPr/>
            </p:nvGrpSpPr>
            <p:grpSpPr>
              <a:xfrm>
                <a:off x="1551621" y="1905950"/>
                <a:ext cx="1379150" cy="492767"/>
                <a:chOff x="1537635" y="1942399"/>
                <a:chExt cx="1379150" cy="4927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Rectangle 53"/>
                    <p:cNvSpPr/>
                    <p:nvPr/>
                  </p:nvSpPr>
                  <p:spPr>
                    <a:xfrm>
                      <a:off x="1537635" y="1942399"/>
                      <a:ext cx="521595" cy="36933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</m:e>
                              <m:sub>
                                <m:r>
                                  <a:rPr lang="fr-FR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54" name="Rectangle 5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37635" y="1942399"/>
                      <a:ext cx="521595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7" name="Connecteur droit avec flèche 56"/>
                <p:cNvCxnSpPr/>
                <p:nvPr/>
              </p:nvCxnSpPr>
              <p:spPr>
                <a:xfrm>
                  <a:off x="1608504" y="2289880"/>
                  <a:ext cx="488302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0" name="Organigramme : Ou 59"/>
                <p:cNvSpPr/>
                <p:nvPr/>
              </p:nvSpPr>
              <p:spPr>
                <a:xfrm>
                  <a:off x="2101349" y="2161106"/>
                  <a:ext cx="277631" cy="274060"/>
                </a:xfrm>
                <a:prstGeom prst="flowChartOr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61" name="Connecteur droit avec flèche 60"/>
                <p:cNvCxnSpPr/>
                <p:nvPr/>
              </p:nvCxnSpPr>
              <p:spPr>
                <a:xfrm>
                  <a:off x="2404380" y="2289599"/>
                  <a:ext cx="512405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e 80"/>
              <p:cNvGrpSpPr/>
              <p:nvPr/>
            </p:nvGrpSpPr>
            <p:grpSpPr>
              <a:xfrm>
                <a:off x="2254150" y="2272946"/>
                <a:ext cx="9290150" cy="1300898"/>
                <a:chOff x="2254150" y="2272946"/>
                <a:chExt cx="9290150" cy="1300898"/>
              </a:xfrm>
            </p:grpSpPr>
            <p:cxnSp>
              <p:nvCxnSpPr>
                <p:cNvPr id="67" name="Connecteur droit avec flèche 66"/>
                <p:cNvCxnSpPr/>
                <p:nvPr/>
              </p:nvCxnSpPr>
              <p:spPr>
                <a:xfrm>
                  <a:off x="10945954" y="2272946"/>
                  <a:ext cx="598346" cy="0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eur droit avec flèche 68"/>
                <p:cNvCxnSpPr/>
                <p:nvPr/>
              </p:nvCxnSpPr>
              <p:spPr>
                <a:xfrm>
                  <a:off x="11544300" y="2288944"/>
                  <a:ext cx="0" cy="1284900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Connecteur droit avec flèche 71"/>
                <p:cNvCxnSpPr/>
                <p:nvPr/>
              </p:nvCxnSpPr>
              <p:spPr>
                <a:xfrm flipH="1">
                  <a:off x="6890959" y="3573167"/>
                  <a:ext cx="46533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Connecteur droit avec flèche 73"/>
                <p:cNvCxnSpPr/>
                <p:nvPr/>
              </p:nvCxnSpPr>
              <p:spPr>
                <a:xfrm>
                  <a:off x="2254150" y="3572982"/>
                  <a:ext cx="4625582" cy="0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Connecteur droit avec flèche 78"/>
                <p:cNvCxnSpPr>
                  <a:stCxn id="60" idx="4"/>
                </p:cNvCxnSpPr>
                <p:nvPr/>
              </p:nvCxnSpPr>
              <p:spPr>
                <a:xfrm flipH="1">
                  <a:off x="2254150" y="2398717"/>
                  <a:ext cx="1" cy="1175127"/>
                </a:xfrm>
                <a:prstGeom prst="straightConnector1">
                  <a:avLst/>
                </a:prstGeom>
                <a:ln w="28575"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/>
                <p:cNvSpPr/>
                <p:nvPr/>
              </p:nvSpPr>
              <p:spPr>
                <a:xfrm>
                  <a:off x="11082611" y="1760232"/>
                  <a:ext cx="5917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𝒕𝒉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3" name="Rectangle 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2611" y="1760232"/>
                  <a:ext cx="59176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/>
                <p:cNvSpPr/>
                <p:nvPr/>
              </p:nvSpPr>
              <p:spPr>
                <a:xfrm>
                  <a:off x="2445701" y="1815346"/>
                  <a:ext cx="40588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4" name="Rectangle 8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5701" y="1815346"/>
                  <a:ext cx="40588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/>
                <p:cNvSpPr/>
                <p:nvPr/>
              </p:nvSpPr>
              <p:spPr>
                <a:xfrm>
                  <a:off x="5177194" y="1794800"/>
                  <a:ext cx="3866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5" name="Rectangle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7194" y="1794800"/>
                  <a:ext cx="38664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/>
                <p:cNvSpPr/>
                <p:nvPr/>
              </p:nvSpPr>
              <p:spPr>
                <a:xfrm>
                  <a:off x="8071496" y="1787693"/>
                  <a:ext cx="3818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7" name="Rectangle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1496" y="1787693"/>
                  <a:ext cx="381835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l’analyse de la stabilité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1612094" y="1606833"/>
                <a:ext cx="6463629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l’influence d’un balourd 𝑼 sur le niveau vibratoire 𝑽 au niveau du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palier 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094" y="1606833"/>
                <a:ext cx="6463629" cy="362984"/>
              </a:xfrm>
              <a:prstGeom prst="rect">
                <a:avLst/>
              </a:prstGeom>
              <a:blipFill>
                <a:blip r:embed="rId14"/>
                <a:stretch>
                  <a:fillRect b="-220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1600200" y="2026042"/>
                <a:ext cx="7808035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fr-F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corrélation entre la différence de la température stabilisée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 le niveau de vibration </a:t>
                </a:r>
                <a14:m>
                  <m:oMath xmlns:m="http://schemas.openxmlformats.org/officeDocument/2006/math"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</m:oMath>
                </a14:m>
                <a:endPara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026042"/>
                <a:ext cx="7808035" cy="362984"/>
              </a:xfrm>
              <a:prstGeom prst="rect">
                <a:avLst/>
              </a:prstGeom>
              <a:blipFill>
                <a:blip r:embed="rId1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1612094" y="2437353"/>
                <a:ext cx="65303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fr-F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 lien entre la différence de la température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 le balourd thermique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</m:oMath>
                </a14:m>
                <a:endPara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094" y="2437353"/>
                <a:ext cx="6530377" cy="369332"/>
              </a:xfrm>
              <a:prstGeom prst="rect">
                <a:avLst/>
              </a:prstGeom>
              <a:blipFill>
                <a:blip r:embed="rId1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9679096" y="1523713"/>
                <a:ext cx="100700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fr-FR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096" y="1523713"/>
                <a:ext cx="1007007" cy="5078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/>
              <p:cNvSpPr/>
              <p:nvPr/>
            </p:nvSpPr>
            <p:spPr>
              <a:xfrm>
                <a:off x="9364566" y="2017569"/>
                <a:ext cx="13765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𝑠𝑡𝑎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5" name="Rectangle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566" y="2017569"/>
                <a:ext cx="137653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9380205" y="2445251"/>
                <a:ext cx="28117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205" y="2445251"/>
                <a:ext cx="281179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1544439" y="1078939"/>
                <a:ext cx="103286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Coefficients d’influence de l’effet Morton : </a:t>
                </a:r>
                <a14:m>
                  <m:oMath xmlns:m="http://schemas.openxmlformats.org/officeDocument/2006/math"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endParaRPr lang="fr-FR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439" y="1078939"/>
                <a:ext cx="10328640" cy="338554"/>
              </a:xfrm>
              <a:prstGeom prst="rect">
                <a:avLst/>
              </a:prstGeom>
              <a:blipFill>
                <a:blip r:embed="rId20"/>
                <a:stretch>
                  <a:fillRect l="-236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1" name="Tableau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6010"/>
              </p:ext>
            </p:extLst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92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l’analyse de la stabilité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2071296" y="1968416"/>
                <a:ext cx="3148467" cy="378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acc>
                        <m:accPr>
                          <m:chr m:val="̇"/>
                          <m:ctrlP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acc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𝒔𝒕𝒂</m:t>
                          </m:r>
                        </m:sub>
                      </m:sSub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]=0 </m:t>
                      </m:r>
                    </m:oMath>
                  </m:oMathPara>
                </a14:m>
                <a:endParaRPr lang="fr-FR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296" y="1968416"/>
                <a:ext cx="3148467" cy="378309"/>
              </a:xfrm>
              <a:prstGeom prst="rect">
                <a:avLst/>
              </a:prstGeom>
              <a:blipFill>
                <a:blip r:embed="rId3"/>
                <a:stretch>
                  <a:fillRect b="-177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ZoneTexte 98"/>
          <p:cNvSpPr txBox="1"/>
          <p:nvPr/>
        </p:nvSpPr>
        <p:spPr>
          <a:xfrm>
            <a:off x="1728333" y="1454344"/>
            <a:ext cx="4309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Loi d’évolution temporelle de l’état thermique [] :</a:t>
            </a:r>
          </a:p>
        </p:txBody>
      </p:sp>
      <p:grpSp>
        <p:nvGrpSpPr>
          <p:cNvPr id="105" name="Groupe 104"/>
          <p:cNvGrpSpPr/>
          <p:nvPr/>
        </p:nvGrpSpPr>
        <p:grpSpPr>
          <a:xfrm>
            <a:off x="3036467" y="2525115"/>
            <a:ext cx="3239208" cy="1649995"/>
            <a:chOff x="2801069" y="2526917"/>
            <a:chExt cx="3239208" cy="1649995"/>
          </a:xfrm>
        </p:grpSpPr>
        <p:grpSp>
          <p:nvGrpSpPr>
            <p:cNvPr id="97" name="Groupe 96"/>
            <p:cNvGrpSpPr/>
            <p:nvPr/>
          </p:nvGrpSpPr>
          <p:grpSpPr>
            <a:xfrm>
              <a:off x="3212843" y="2728217"/>
              <a:ext cx="2827434" cy="1259211"/>
              <a:chOff x="9364566" y="1431857"/>
              <a:chExt cx="2827434" cy="143398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/>
                  <p:cNvSpPr/>
                  <p:nvPr/>
                </p:nvSpPr>
                <p:spPr>
                  <a:xfrm>
                    <a:off x="9449480" y="1431857"/>
                    <a:ext cx="1007007" cy="5198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 xmlns:m="http://schemas.openxmlformats.org/officeDocument/2006/math"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𝑨𝑼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4" name="Rectangle 9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49480" y="1431857"/>
                    <a:ext cx="1007007" cy="51983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/>
                  <p:cNvSpPr/>
                  <p:nvPr/>
                </p:nvSpPr>
                <p:spPr>
                  <a:xfrm>
                    <a:off x="9364566" y="2017569"/>
                    <a:ext cx="1376531" cy="42059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𝑠𝑡𝑎</m:t>
                              </m:r>
                            </m:sub>
                          </m:sSub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fr-F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fr-F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5" name="Rectangle 9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64566" y="2017569"/>
                    <a:ext cx="1376531" cy="42059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Rectangle 95"/>
                  <p:cNvSpPr/>
                  <p:nvPr/>
                </p:nvSpPr>
                <p:spPr>
                  <a:xfrm>
                    <a:off x="9380205" y="2445251"/>
                    <a:ext cx="2811795" cy="42059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𝒕𝒉</m:t>
                            </m:r>
                          </m:sub>
                        </m:s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fr-F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𝑪𝑻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6" name="Rectangle 9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80205" y="2445251"/>
                    <a:ext cx="2811795" cy="42059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0" name="Flèche droite 99"/>
            <p:cNvSpPr/>
            <p:nvPr/>
          </p:nvSpPr>
          <p:spPr>
            <a:xfrm rot="5400000">
              <a:off x="2175088" y="3152898"/>
              <a:ext cx="1649995" cy="3980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1" name="ZoneTexte 100"/>
          <p:cNvSpPr txBox="1"/>
          <p:nvPr/>
        </p:nvSpPr>
        <p:spPr>
          <a:xfrm>
            <a:off x="1624209" y="1026582"/>
            <a:ext cx="3834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Critère de stabilité de l’effet Morton</a:t>
            </a:r>
            <a:endParaRPr lang="fr-F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2400745" y="5058535"/>
                <a:ext cx="3725429" cy="11839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acc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fr-F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fr-F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𝑩𝑨𝑪</m:t>
                              </m:r>
                            </m:e>
                          </m:d>
                        </m:num>
                        <m:den>
                          <m:r>
                            <a:rPr lang="fr-FR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𝑩𝑨</m:t>
                          </m:r>
                          <m:sSub>
                            <m:sSubPr>
                              <m:ctrlPr>
                                <a:rPr lang="fr-FR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fr-F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fr-FR" b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745" y="5058535"/>
                <a:ext cx="3725429" cy="1183914"/>
              </a:xfrm>
              <a:prstGeom prst="rect">
                <a:avLst/>
              </a:prstGeom>
              <a:blipFill>
                <a:blip r:embed="rId7"/>
                <a:stretch>
                  <a:fillRect l="-1473" b="-72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ZoneTexte 106"/>
          <p:cNvSpPr txBox="1"/>
          <p:nvPr/>
        </p:nvSpPr>
        <p:spPr>
          <a:xfrm>
            <a:off x="1700776" y="4324435"/>
            <a:ext cx="3889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 différentielle du premier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ordre, inhomogène avec des coefficients constants</a:t>
            </a:r>
          </a:p>
        </p:txBody>
      </p:sp>
      <p:grpSp>
        <p:nvGrpSpPr>
          <p:cNvPr id="118" name="Groupe 117"/>
          <p:cNvGrpSpPr/>
          <p:nvPr/>
        </p:nvGrpSpPr>
        <p:grpSpPr>
          <a:xfrm>
            <a:off x="6501230" y="878742"/>
            <a:ext cx="3276652" cy="1044076"/>
            <a:chOff x="7401054" y="1668494"/>
            <a:chExt cx="3276652" cy="10440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/>
                <p:cNvSpPr/>
                <p:nvPr/>
              </p:nvSpPr>
              <p:spPr>
                <a:xfrm>
                  <a:off x="7747737" y="2082654"/>
                  <a:ext cx="2929969" cy="629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fr-FR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fr-FR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1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fr-FR" b="1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𝑩𝑨𝑪</m:t>
                                </m:r>
                              </m:e>
                            </m:d>
                          </m:num>
                          <m:den>
                            <m: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d>
                          <m:dPr>
                            <m:ctrlP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113" name="Rectangle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7737" y="2082654"/>
                  <a:ext cx="2929969" cy="62991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Rectangle 116"/>
            <p:cNvSpPr/>
            <p:nvPr/>
          </p:nvSpPr>
          <p:spPr>
            <a:xfrm>
              <a:off x="7401054" y="1668494"/>
              <a:ext cx="22894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 forme homogène : </a:t>
              </a:r>
            </a:p>
          </p:txBody>
        </p:sp>
      </p:grpSp>
      <p:grpSp>
        <p:nvGrpSpPr>
          <p:cNvPr id="122" name="Groupe 121"/>
          <p:cNvGrpSpPr/>
          <p:nvPr/>
        </p:nvGrpSpPr>
        <p:grpSpPr>
          <a:xfrm>
            <a:off x="6533083" y="2085813"/>
            <a:ext cx="3244799" cy="1324640"/>
            <a:chOff x="7401054" y="3184961"/>
            <a:chExt cx="3244799" cy="1324640"/>
          </a:xfrm>
        </p:grpSpPr>
        <p:grpSp>
          <p:nvGrpSpPr>
            <p:cNvPr id="120" name="Groupe 119"/>
            <p:cNvGrpSpPr/>
            <p:nvPr/>
          </p:nvGrpSpPr>
          <p:grpSpPr>
            <a:xfrm>
              <a:off x="7401054" y="3184961"/>
              <a:ext cx="3244799" cy="734747"/>
              <a:chOff x="7401054" y="3184961"/>
              <a:chExt cx="3244799" cy="7347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Rectangle 114"/>
                  <p:cNvSpPr/>
                  <p:nvPr/>
                </p:nvSpPr>
                <p:spPr>
                  <a:xfrm>
                    <a:off x="7875467" y="3542938"/>
                    <a:ext cx="1417055" cy="37677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acc>
                            <m:accPr>
                              <m:chr m:val="̂"/>
                              <m:ctrlPr>
                                <a:rPr lang="fr-FR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acc>
                          <m:sSup>
                            <m:sSupPr>
                              <m:ctrlPr>
                                <a:rPr lang="fr-FR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15" name="Rectangle 1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5467" y="3542938"/>
                    <a:ext cx="1417055" cy="37677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613" r="-1724" b="-1451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9" name="Rectangle 118"/>
              <p:cNvSpPr/>
              <p:nvPr/>
            </p:nvSpPr>
            <p:spPr>
              <a:xfrm>
                <a:off x="7401054" y="3184961"/>
                <a:ext cx="324479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 solution générale recherchée : 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Rectangle 120"/>
                <p:cNvSpPr/>
                <p:nvPr/>
              </p:nvSpPr>
              <p:spPr>
                <a:xfrm>
                  <a:off x="7441276" y="3972659"/>
                  <a:ext cx="1773499" cy="5369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avec </a:t>
                  </a:r>
                  <a14:m>
                    <m:oMath xmlns:m="http://schemas.openxmlformats.org/officeDocument/2006/math">
                      <m:r>
                        <a:rPr lang="fr-FR" sz="2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fr-FR" sz="2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2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𝑩𝑨𝑪</m:t>
                          </m:r>
                          <m:r>
                            <a:rPr lang="fr-FR" sz="2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fr-FR" sz="2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𝑰</m:t>
                          </m:r>
                        </m:num>
                        <m:den>
                          <m:r>
                            <a:rPr lang="fr-FR" sz="2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den>
                      </m:f>
                    </m:oMath>
                  </a14:m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1" name="Rectangle 1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1276" y="3972659"/>
                  <a:ext cx="1773499" cy="536942"/>
                </a:xfrm>
                <a:prstGeom prst="rect">
                  <a:avLst/>
                </a:prstGeom>
                <a:blipFill>
                  <a:blip r:embed="rId10"/>
                  <a:stretch>
                    <a:fillRect l="-3780" b="-681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e 128"/>
          <p:cNvGrpSpPr/>
          <p:nvPr/>
        </p:nvGrpSpPr>
        <p:grpSpPr>
          <a:xfrm>
            <a:off x="6533083" y="3541905"/>
            <a:ext cx="3307316" cy="788531"/>
            <a:chOff x="7704001" y="4364386"/>
            <a:chExt cx="3307316" cy="788531"/>
          </a:xfrm>
        </p:grpSpPr>
        <p:sp>
          <p:nvSpPr>
            <p:cNvPr id="123" name="Rectangle 122"/>
            <p:cNvSpPr/>
            <p:nvPr/>
          </p:nvSpPr>
          <p:spPr>
            <a:xfrm>
              <a:off x="7704001" y="4364386"/>
              <a:ext cx="33073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Pour que la solution est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physique: 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Rectangle 124"/>
                <p:cNvSpPr/>
                <p:nvPr/>
              </p:nvSpPr>
              <p:spPr>
                <a:xfrm>
                  <a:off x="8624285" y="4814363"/>
                  <a:ext cx="1120499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fr-FR" sz="1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fr-FR" sz="16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fr-FR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fr-F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25" name="Rectangle 1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4285" y="4814363"/>
                  <a:ext cx="1120499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6821239" y="5228875"/>
                <a:ext cx="35052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𝜍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𝐵𝐴𝐶</m:t>
                          </m:r>
                        </m:e>
                      </m:d>
                      <m:r>
                        <m:rPr>
                          <m:sty m:val="p"/>
                        </m:rPr>
                        <a:rPr lang="fr-FR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fr-FR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239" y="5228875"/>
                <a:ext cx="3505254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6573305" y="4659443"/>
                <a:ext cx="30734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Indicateur de l’effet Morton </a:t>
                </a:r>
                <a14:m>
                  <m:oMath xmlns:m="http://schemas.openxmlformats.org/officeDocument/2006/math">
                    <m:r>
                      <a:rPr lang="fr-FR" sz="1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𝜍</m:t>
                    </m:r>
                    <m:r>
                      <a:rPr lang="fr-FR" sz="1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305" y="4659443"/>
                <a:ext cx="3073470" cy="338554"/>
              </a:xfrm>
              <a:prstGeom prst="rect">
                <a:avLst/>
              </a:prstGeom>
              <a:blipFill rotWithShape="0">
                <a:blip r:embed="rId13"/>
                <a:stretch>
                  <a:fillRect l="-794" t="-5357" r="-39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ZoneTexte 129"/>
          <p:cNvSpPr txBox="1"/>
          <p:nvPr/>
        </p:nvSpPr>
        <p:spPr>
          <a:xfrm>
            <a:off x="10326493" y="5244264"/>
            <a:ext cx="116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(EM stable)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/>
              <p:cNvSpPr/>
              <p:nvPr/>
            </p:nvSpPr>
            <p:spPr>
              <a:xfrm>
                <a:off x="6821239" y="5669671"/>
                <a:ext cx="35052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𝜍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𝐵𝐴𝐶</m:t>
                          </m:r>
                        </m:e>
                      </m:d>
                      <m:r>
                        <m:rPr>
                          <m:sty m:val="p"/>
                        </m:rPr>
                        <a:rPr lang="fr-FR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fr-FR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fr-FR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239" y="5669671"/>
                <a:ext cx="3505254" cy="369332"/>
              </a:xfrm>
              <a:prstGeom prst="rect">
                <a:avLst/>
              </a:prstGeom>
              <a:blipFill rotWithShape="0"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ZoneTexte 131"/>
          <p:cNvSpPr txBox="1"/>
          <p:nvPr/>
        </p:nvSpPr>
        <p:spPr>
          <a:xfrm>
            <a:off x="10326493" y="568506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(EM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instable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133" name="Tableau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96727"/>
              </p:ext>
            </p:extLst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26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459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Détermination des coefficients d’influences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3" name="Tableau 132"/>
          <p:cNvGraphicFramePr>
            <a:graphicFrameLocks noGrp="1"/>
          </p:cNvGraphicFramePr>
          <p:nvPr>
            <p:extLst/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ZoneTexte 16"/>
          <p:cNvSpPr txBox="1"/>
          <p:nvPr/>
        </p:nvSpPr>
        <p:spPr>
          <a:xfrm>
            <a:off x="1600200" y="1026582"/>
            <a:ext cx="3834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de Lorenz et Murphy </a:t>
            </a:r>
            <a:endParaRPr lang="fr-F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074359" y="1026582"/>
            <a:ext cx="3834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analytique améliorée</a:t>
            </a:r>
            <a:endParaRPr lang="fr-F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roupe 22"/>
          <p:cNvGrpSpPr/>
          <p:nvPr/>
        </p:nvGrpSpPr>
        <p:grpSpPr>
          <a:xfrm>
            <a:off x="6134100" y="1110665"/>
            <a:ext cx="706438" cy="5353197"/>
            <a:chOff x="6134100" y="1110665"/>
            <a:chExt cx="706438" cy="5353197"/>
          </a:xfrm>
        </p:grpSpPr>
        <p:cxnSp>
          <p:nvCxnSpPr>
            <p:cNvPr id="19" name="直接连接符 27"/>
            <p:cNvCxnSpPr/>
            <p:nvPr/>
          </p:nvCxnSpPr>
          <p:spPr>
            <a:xfrm>
              <a:off x="6477591" y="1110665"/>
              <a:ext cx="0" cy="53531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2"/>
            <p:cNvSpPr/>
            <p:nvPr/>
          </p:nvSpPr>
          <p:spPr>
            <a:xfrm>
              <a:off x="6134100" y="3021972"/>
              <a:ext cx="706438" cy="706438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VS</a:t>
              </a:r>
              <a:endParaRPr lang="zh-CN" altLang="en-US" sz="16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985928" y="1451608"/>
                <a:ext cx="1794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 smtClean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balourd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imposé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928" y="1451608"/>
                <a:ext cx="1794081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340201" y="1550228"/>
                <a:ext cx="1794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 smtClean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balourd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imposé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201" y="1550228"/>
                <a:ext cx="1794081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985928" y="2059556"/>
                <a:ext cx="34398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fr-FR" dirty="0" smtClean="0"/>
                  <a:t>: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modèle dynamique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rotor </a:t>
                </a: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linéaire</a:t>
                </a: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928" y="2059556"/>
                <a:ext cx="3439852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8340201" y="2192941"/>
                <a:ext cx="3821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fr-FR" dirty="0" smtClean="0"/>
                  <a:t>: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modèle dynamique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 </a:t>
                </a:r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 </a:t>
                </a: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linéaire</a:t>
                </a: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201" y="2192941"/>
                <a:ext cx="3821367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ccolade ouvrante 27"/>
          <p:cNvSpPr/>
          <p:nvPr/>
        </p:nvSpPr>
        <p:spPr>
          <a:xfrm>
            <a:off x="2575084" y="1582015"/>
            <a:ext cx="315311" cy="714023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ccolade ouvrante 30"/>
          <p:cNvSpPr/>
          <p:nvPr/>
        </p:nvSpPr>
        <p:spPr>
          <a:xfrm>
            <a:off x="7863950" y="1663584"/>
            <a:ext cx="315311" cy="714023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510059" y="1685110"/>
                <a:ext cx="100700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fr-FR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059" y="1685110"/>
                <a:ext cx="1007007" cy="5078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6856860" y="1734894"/>
                <a:ext cx="100700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fr-FR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860" y="1734894"/>
                <a:ext cx="1007007" cy="5078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ccolade ouvrante 33"/>
          <p:cNvSpPr/>
          <p:nvPr/>
        </p:nvSpPr>
        <p:spPr>
          <a:xfrm>
            <a:off x="2556130" y="2293054"/>
            <a:ext cx="315311" cy="955566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ccolade ouvrante 34"/>
          <p:cNvSpPr/>
          <p:nvPr/>
        </p:nvSpPr>
        <p:spPr>
          <a:xfrm>
            <a:off x="7845090" y="2377607"/>
            <a:ext cx="315311" cy="912101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2985928" y="2958291"/>
                <a:ext cx="3024199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dirty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Température du rotor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approximée par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 film lubrifiant</a:t>
                </a: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928" y="2958291"/>
                <a:ext cx="3024199" cy="615553"/>
              </a:xfrm>
              <a:prstGeom prst="rect">
                <a:avLst/>
              </a:prstGeom>
              <a:blipFill rotWithShape="0">
                <a:blip r:embed="rId9"/>
                <a:stretch>
                  <a:fillRect l="-1210" t="-4950" b="-118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8359472" y="2999379"/>
                <a:ext cx="3024199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dirty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Température du rotor obtenu par un modèle thermique du rotor</a:t>
                </a: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472" y="2999379"/>
                <a:ext cx="3024199" cy="615553"/>
              </a:xfrm>
              <a:prstGeom prst="rect">
                <a:avLst/>
              </a:prstGeom>
              <a:blipFill rotWithShape="0">
                <a:blip r:embed="rId10"/>
                <a:stretch>
                  <a:fillRect l="-1008" t="-4950" b="-118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454546" y="2529405"/>
                <a:ext cx="11015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546" y="2529405"/>
                <a:ext cx="110158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6789806" y="2648991"/>
                <a:ext cx="11015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806" y="2648991"/>
                <a:ext cx="110158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2925677" y="4039398"/>
                <a:ext cx="3356644" cy="2594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</m:oMath>
                </a14:m>
                <a:r>
                  <a:rPr lang="fr-FR" dirty="0" smtClean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Déformation thermique approximée par la formule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analytique ci dessous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16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avec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largueur du palier ; L: distance axiale; m: masse du disque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phase du balourd thermique;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rayon du rotor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677" y="4039398"/>
                <a:ext cx="3356644" cy="2594172"/>
              </a:xfrm>
              <a:prstGeom prst="rect">
                <a:avLst/>
              </a:prstGeom>
              <a:blipFill rotWithShape="0">
                <a:blip r:embed="rId13"/>
                <a:stretch>
                  <a:fillRect l="-1089" t="-1412" r="-1815" b="-23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ccolade ouvrante 40"/>
          <p:cNvSpPr/>
          <p:nvPr/>
        </p:nvSpPr>
        <p:spPr>
          <a:xfrm>
            <a:off x="2526006" y="3254406"/>
            <a:ext cx="315311" cy="1120125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248560" y="4072752"/>
                <a:ext cx="4041080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</m:oMath>
                </a14:m>
                <a:r>
                  <a:rPr lang="fr-FR" dirty="0" smtClean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Déformation thermique calculée par un modèle thermomécanique du rotor.</a:t>
                </a: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560" y="4072752"/>
                <a:ext cx="4041080" cy="615553"/>
              </a:xfrm>
              <a:prstGeom prst="rect">
                <a:avLst/>
              </a:prstGeom>
              <a:blipFill rotWithShape="0">
                <a:blip r:embed="rId14"/>
                <a:stretch>
                  <a:fillRect l="-754" t="-4950" b="-118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ccolade ouvrante 42"/>
          <p:cNvSpPr/>
          <p:nvPr/>
        </p:nvSpPr>
        <p:spPr>
          <a:xfrm>
            <a:off x="7848890" y="3287761"/>
            <a:ext cx="315311" cy="1127858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397067" y="3644243"/>
                <a:ext cx="1181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067" y="3644243"/>
                <a:ext cx="1181670" cy="369332"/>
              </a:xfrm>
              <a:prstGeom prst="rect">
                <a:avLst/>
              </a:prstGeom>
              <a:blipFill rotWithShape="0">
                <a:blip r:embed="rId1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749785" y="3669604"/>
                <a:ext cx="1181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785" y="3669604"/>
                <a:ext cx="1181670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Image 46"/>
          <p:cNvPicPr/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74"/>
          <a:stretch/>
        </p:blipFill>
        <p:spPr>
          <a:xfrm>
            <a:off x="8869941" y="4891226"/>
            <a:ext cx="2514033" cy="14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6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912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la stabilité de  l’effet Morton du BEM rotor court de 430mm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3" name="Tableau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730302"/>
              </p:ext>
            </p:extLst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9" name="Groupe 28"/>
          <p:cNvGrpSpPr/>
          <p:nvPr/>
        </p:nvGrpSpPr>
        <p:grpSpPr>
          <a:xfrm>
            <a:off x="1615440" y="1073433"/>
            <a:ext cx="4285555" cy="2451109"/>
            <a:chOff x="1615440" y="1073433"/>
            <a:chExt cx="4285555" cy="2451109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5440" y="1073433"/>
              <a:ext cx="4285555" cy="2451109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ZoneTexte 1"/>
                <p:cNvSpPr txBox="1"/>
                <p:nvPr/>
              </p:nvSpPr>
              <p:spPr>
                <a:xfrm>
                  <a:off x="2309839" y="1142898"/>
                  <a:ext cx="13322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Coefficient </a:t>
                  </a:r>
                  <a14:m>
                    <m:oMath xmlns:m="http://schemas.openxmlformats.org/officeDocument/2006/math">
                      <m:r>
                        <a:rPr lang="fr-FR" sz="16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</m:oMath>
                  </a14:m>
                  <a:endPara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" name="ZoneTexte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9839" y="1142898"/>
                  <a:ext cx="1332288" cy="33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752" t="-5357" b="-214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e 29"/>
          <p:cNvGrpSpPr/>
          <p:nvPr/>
        </p:nvGrpSpPr>
        <p:grpSpPr>
          <a:xfrm>
            <a:off x="1600200" y="3821597"/>
            <a:ext cx="4290737" cy="2456291"/>
            <a:chOff x="1600200" y="3821597"/>
            <a:chExt cx="4290737" cy="2456291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821597"/>
              <a:ext cx="4290737" cy="2456291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/>
                <p:cNvSpPr txBox="1"/>
                <p:nvPr/>
              </p:nvSpPr>
              <p:spPr>
                <a:xfrm>
                  <a:off x="2309839" y="3948053"/>
                  <a:ext cx="13322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Coefficient </a:t>
                  </a:r>
                  <a14:m>
                    <m:oMath xmlns:m="http://schemas.openxmlformats.org/officeDocument/2006/math">
                      <m:r>
                        <a:rPr lang="fr-FR" sz="16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</m:oMath>
                  </a14:m>
                  <a:endPara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ZoneTexte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9839" y="3948053"/>
                  <a:ext cx="1332288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752" t="-5455" b="-2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e 30"/>
          <p:cNvGrpSpPr/>
          <p:nvPr/>
        </p:nvGrpSpPr>
        <p:grpSpPr>
          <a:xfrm>
            <a:off x="6925837" y="973621"/>
            <a:ext cx="4470968" cy="1478533"/>
            <a:chOff x="6925837" y="973621"/>
            <a:chExt cx="4470968" cy="1478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ZoneTexte 21"/>
                <p:cNvSpPr txBox="1"/>
                <p:nvPr/>
              </p:nvSpPr>
              <p:spPr>
                <a:xfrm>
                  <a:off x="8495177" y="973621"/>
                  <a:ext cx="13322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Coefficient </a:t>
                  </a:r>
                  <a14:m>
                    <m:oMath xmlns:m="http://schemas.openxmlformats.org/officeDocument/2006/math">
                      <m:r>
                        <a:rPr lang="fr-FR" sz="16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𝑪</m:t>
                      </m:r>
                    </m:oMath>
                  </a14:m>
                  <a:endPara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ZoneTexte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5177" y="973621"/>
                  <a:ext cx="1332288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752" t="-5455" b="-2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e 23"/>
            <p:cNvGrpSpPr/>
            <p:nvPr/>
          </p:nvGrpSpPr>
          <p:grpSpPr>
            <a:xfrm>
              <a:off x="6925837" y="1622497"/>
              <a:ext cx="4470968" cy="829657"/>
              <a:chOff x="6358760" y="1443289"/>
              <a:chExt cx="4470968" cy="8296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/>
                  <p:cNvSpPr/>
                  <p:nvPr/>
                </p:nvSpPr>
                <p:spPr>
                  <a:xfrm>
                    <a:off x="6358760" y="1443289"/>
                    <a:ext cx="4245444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Approche Lorenz </a:t>
                    </a:r>
                    <a:r>
                      <a:rPr lang="fr-F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et </a:t>
                    </a: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Murphy : </a:t>
                    </a:r>
                    <a14:m>
                      <m:oMath xmlns:m="http://schemas.openxmlformats.org/officeDocument/2006/math"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0.63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gmm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/°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endPara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" name="Rectangle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8760" y="1443289"/>
                    <a:ext cx="4245444" cy="33855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574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6358760" y="1934392"/>
                    <a:ext cx="447096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fr-F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Approche Analytique </a:t>
                    </a: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améliorée : </a:t>
                    </a:r>
                    <a14:m>
                      <m:oMath xmlns:m="http://schemas.openxmlformats.org/officeDocument/2006/math"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1.24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gmm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/°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endPara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5" name="Rectangle 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8760" y="1934392"/>
                    <a:ext cx="4470968" cy="33855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545"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8" name="Groupe 27"/>
          <p:cNvGrpSpPr/>
          <p:nvPr/>
        </p:nvGrpSpPr>
        <p:grpSpPr>
          <a:xfrm>
            <a:off x="6323194" y="3090256"/>
            <a:ext cx="5676254" cy="3187632"/>
            <a:chOff x="6161707" y="3000179"/>
            <a:chExt cx="5676254" cy="3187632"/>
          </a:xfrm>
        </p:grpSpPr>
        <p:pic>
          <p:nvPicPr>
            <p:cNvPr id="27" name="Image 26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6161707" y="3154828"/>
              <a:ext cx="5676254" cy="303298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7954477" y="3000179"/>
                  <a:ext cx="293061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</a:t>
                  </a:r>
                  <a14:m>
                    <m:oMath xmlns:m="http://schemas.openxmlformats.org/officeDocument/2006/math">
                      <m:r>
                        <a:rPr lang="fr-FR" sz="16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é</m:t>
                      </m:r>
                      <m:r>
                        <m:rPr>
                          <m:sty m:val="p"/>
                        </m:rPr>
                        <a:rPr lang="fr-FR" sz="16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sultat</m:t>
                      </m:r>
                    </m:oMath>
                  </a14:m>
                  <a:r>
                    <a: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de </a:t>
                  </a:r>
                  <a:r>
                    <a:rPr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l’indicateur de </a:t>
                  </a:r>
                  <a:r>
                    <a:rPr lang="fr-FR" sz="16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EM</a:t>
                  </a:r>
                  <a:r>
                    <a:rPr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𝜍</m:t>
                      </m:r>
                    </m:oMath>
                  </a14:m>
                  <a:endPara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4477" y="3000179"/>
                  <a:ext cx="2930610" cy="33855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040" t="-5455" b="-2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e 32"/>
          <p:cNvGrpSpPr/>
          <p:nvPr/>
        </p:nvGrpSpPr>
        <p:grpSpPr>
          <a:xfrm>
            <a:off x="5943380" y="2688625"/>
            <a:ext cx="2130199" cy="1640238"/>
            <a:chOff x="5943380" y="2688625"/>
            <a:chExt cx="2130199" cy="1640238"/>
          </a:xfrm>
        </p:grpSpPr>
        <p:sp>
          <p:nvSpPr>
            <p:cNvPr id="34" name="Ellipse 33"/>
            <p:cNvSpPr/>
            <p:nvPr/>
          </p:nvSpPr>
          <p:spPr>
            <a:xfrm>
              <a:off x="6489658" y="3090256"/>
              <a:ext cx="872358" cy="123860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5943380" y="2688625"/>
              <a:ext cx="21301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Largement inférieur à 1</a:t>
              </a:r>
            </a:p>
          </p:txBody>
        </p:sp>
      </p:grpSp>
      <p:pic>
        <p:nvPicPr>
          <p:cNvPr id="32" name="Imag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7849" y="2718051"/>
            <a:ext cx="604696" cy="327847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>
          <a:xfrm>
            <a:off x="8798960" y="2704739"/>
            <a:ext cx="3348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Effet Morton stable pour le rotor court</a:t>
            </a:r>
            <a:endParaRPr lang="fr-FR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1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912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Comparaison du module des coefficients d’influence de l’effet Morton entre les cas d’étude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3" name="Tableau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803999"/>
              </p:ext>
            </p:extLst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Ellipse 17"/>
          <p:cNvSpPr/>
          <p:nvPr/>
        </p:nvSpPr>
        <p:spPr>
          <a:xfrm>
            <a:off x="7262648" y="2217683"/>
            <a:ext cx="483476" cy="10309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6432331" y="3279996"/>
            <a:ext cx="5381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du coefficient C trop </a:t>
            </a:r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faible pour rotor court de 430mm</a:t>
            </a:r>
            <a:endParaRPr lang="fr-FR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Groupe 37"/>
          <p:cNvGrpSpPr/>
          <p:nvPr/>
        </p:nvGrpSpPr>
        <p:grpSpPr>
          <a:xfrm>
            <a:off x="1804298" y="1044362"/>
            <a:ext cx="3960000" cy="2270338"/>
            <a:chOff x="1804298" y="1044362"/>
            <a:chExt cx="3960000" cy="2270338"/>
          </a:xfrm>
        </p:grpSpPr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4298" y="1044362"/>
              <a:ext cx="3960000" cy="2270338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2850077" y="1638795"/>
              <a:ext cx="357357" cy="1401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0" name="Groupe 39"/>
          <p:cNvGrpSpPr/>
          <p:nvPr/>
        </p:nvGrpSpPr>
        <p:grpSpPr>
          <a:xfrm>
            <a:off x="1804298" y="3777175"/>
            <a:ext cx="3960000" cy="2266468"/>
            <a:chOff x="1804298" y="3777175"/>
            <a:chExt cx="3960000" cy="2266468"/>
          </a:xfrm>
        </p:grpSpPr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4298" y="3777175"/>
              <a:ext cx="3960000" cy="2266468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2850077" y="4143480"/>
              <a:ext cx="464623" cy="16255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4" name="Groupe 43"/>
          <p:cNvGrpSpPr/>
          <p:nvPr/>
        </p:nvGrpSpPr>
        <p:grpSpPr>
          <a:xfrm>
            <a:off x="6659620" y="3839630"/>
            <a:ext cx="4320000" cy="2467666"/>
            <a:chOff x="6659620" y="3839630"/>
            <a:chExt cx="4320000" cy="2467666"/>
          </a:xfrm>
        </p:grpSpPr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9620" y="3839630"/>
              <a:ext cx="4320000" cy="2467666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7841177" y="4387194"/>
              <a:ext cx="464623" cy="16255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1" name="Groupe 40"/>
          <p:cNvGrpSpPr/>
          <p:nvPr/>
        </p:nvGrpSpPr>
        <p:grpSpPr>
          <a:xfrm>
            <a:off x="6759935" y="1002647"/>
            <a:ext cx="3960000" cy="2261097"/>
            <a:chOff x="6759935" y="1002647"/>
            <a:chExt cx="3960000" cy="2261097"/>
          </a:xfrm>
        </p:grpSpPr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59935" y="1002647"/>
              <a:ext cx="3960000" cy="2261097"/>
            </a:xfrm>
            <a:prstGeom prst="rect">
              <a:avLst/>
            </a:prstGeom>
          </p:spPr>
        </p:pic>
        <p:sp>
          <p:nvSpPr>
            <p:cNvPr id="43" name="Rectangle 42"/>
            <p:cNvSpPr/>
            <p:nvPr/>
          </p:nvSpPr>
          <p:spPr>
            <a:xfrm>
              <a:off x="7780389" y="2272946"/>
              <a:ext cx="464623" cy="767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69516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637013"/>
            <a:ext cx="30704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Reproduction de EM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2"/>
          <p:cNvGrpSpPr/>
          <p:nvPr/>
        </p:nvGrpSpPr>
        <p:grpSpPr>
          <a:xfrm>
            <a:off x="4344963" y="204941"/>
            <a:ext cx="1671818" cy="660495"/>
            <a:chOff x="2074718" y="4278974"/>
            <a:chExt cx="1671818" cy="441600"/>
          </a:xfrm>
        </p:grpSpPr>
        <p:sp>
          <p:nvSpPr>
            <p:cNvPr id="13" name="Rounded Rectangle 29"/>
            <p:cNvSpPr/>
            <p:nvPr/>
          </p:nvSpPr>
          <p:spPr>
            <a:xfrm>
              <a:off x="2074718" y="4282514"/>
              <a:ext cx="1671818" cy="438060"/>
            </a:xfrm>
            <a:prstGeom prst="roundRect">
              <a:avLst>
                <a:gd name="adj" fmla="val 1299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086939" y="4278974"/>
              <a:ext cx="1639279" cy="4321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BEM rotor court 430mm</a:t>
              </a:r>
              <a:endPara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17" name="Group 3"/>
          <p:cNvGrpSpPr/>
          <p:nvPr/>
        </p:nvGrpSpPr>
        <p:grpSpPr>
          <a:xfrm>
            <a:off x="8539656" y="3800529"/>
            <a:ext cx="2606917" cy="658891"/>
            <a:chOff x="4635768" y="2205625"/>
            <a:chExt cx="2606917" cy="421642"/>
          </a:xfrm>
        </p:grpSpPr>
        <p:sp>
          <p:nvSpPr>
            <p:cNvPr id="19" name="Rounded Rectangle 30"/>
            <p:cNvSpPr/>
            <p:nvPr/>
          </p:nvSpPr>
          <p:spPr>
            <a:xfrm>
              <a:off x="4688757" y="2215883"/>
              <a:ext cx="2497370" cy="411384"/>
            </a:xfrm>
            <a:prstGeom prst="roundRect">
              <a:avLst>
                <a:gd name="adj" fmla="val 1299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35768" y="2205625"/>
              <a:ext cx="2606917" cy="41360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BEM rotor long de 700mm</a:t>
              </a:r>
              <a:endPara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5" name="Flèche droite 4"/>
          <p:cNvSpPr/>
          <p:nvPr/>
        </p:nvSpPr>
        <p:spPr>
          <a:xfrm rot="2389759">
            <a:off x="6727145" y="3296761"/>
            <a:ext cx="1636221" cy="7082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938242" y="3800529"/>
                <a:ext cx="27519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Optimiser les coefficients d’influences de EM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fr-F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fr-F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endParaRPr lang="fr-F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242" y="3800529"/>
                <a:ext cx="2751915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443" t="-4717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517" y="936208"/>
            <a:ext cx="3827578" cy="1700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7352212" y="294000"/>
                <a:ext cx="464755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Optimisation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</a:t>
                </a: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Disque plus lourd de 10.6kg placé en porte à faux</a:t>
                </a:r>
              </a:p>
              <a:p>
                <a:pPr algn="ctr"/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Optimisation du </a:t>
                </a:r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Rapprochement de la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vitesse de fonctionnement du premier mode de flexion.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longueur du rotor à 700mm ; deux disques lourds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ajoutés) </a:t>
                </a:r>
              </a:p>
              <a:p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Optimisation du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Arbre creux de même diamètre que le rotor court de 430mm pour maximiser la différence de la température. </a:t>
                </a: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212" y="294000"/>
                <a:ext cx="4647550" cy="3046988"/>
              </a:xfrm>
              <a:prstGeom prst="rect">
                <a:avLst/>
              </a:prstGeom>
              <a:blipFill rotWithShape="0">
                <a:blip r:embed="rId4"/>
                <a:stretch>
                  <a:fillRect l="-525" t="-600" r="-1575" b="-16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 22"/>
          <p:cNvPicPr/>
          <p:nvPr/>
        </p:nvPicPr>
        <p:blipFill>
          <a:blip r:embed="rId5"/>
          <a:stretch>
            <a:fillRect/>
          </a:stretch>
        </p:blipFill>
        <p:spPr>
          <a:xfrm>
            <a:off x="7172764" y="4475450"/>
            <a:ext cx="5006445" cy="218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7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954680"/>
            <a:ext cx="6317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Analyses modale du banc de l’effet Morton : rotor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 de 700mm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702629" y="1341664"/>
            <a:ext cx="5627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effectuées avec le modèle dynamique du rotor à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nddl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接连接符 27"/>
          <p:cNvCxnSpPr/>
          <p:nvPr/>
        </p:nvCxnSpPr>
        <p:spPr>
          <a:xfrm>
            <a:off x="7486317" y="954680"/>
            <a:ext cx="0" cy="54881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e 30"/>
          <p:cNvGrpSpPr/>
          <p:nvPr/>
        </p:nvGrpSpPr>
        <p:grpSpPr>
          <a:xfrm>
            <a:off x="1662626" y="1825653"/>
            <a:ext cx="5113832" cy="2012959"/>
            <a:chOff x="1386959" y="1714916"/>
            <a:chExt cx="5113832" cy="2012959"/>
          </a:xfrm>
        </p:grpSpPr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7117" y="2622093"/>
              <a:ext cx="4893674" cy="1105782"/>
            </a:xfrm>
            <a:prstGeom prst="rect">
              <a:avLst/>
            </a:prstGeom>
          </p:spPr>
        </p:pic>
        <p:cxnSp>
          <p:nvCxnSpPr>
            <p:cNvPr id="33" name="Connecteur droit avec flèche 32"/>
            <p:cNvCxnSpPr/>
            <p:nvPr/>
          </p:nvCxnSpPr>
          <p:spPr>
            <a:xfrm flipV="1">
              <a:off x="1874783" y="2292432"/>
              <a:ext cx="0" cy="8178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ZoneTexte 33"/>
                <p:cNvSpPr txBox="1"/>
                <p:nvPr/>
              </p:nvSpPr>
              <p:spPr>
                <a:xfrm>
                  <a:off x="1386959" y="1772456"/>
                  <a:ext cx="1835118" cy="4324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𝑟𝑙𝑚𝑡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𝑠𝑡𝑎𝑡𝑖𝑞𝑢𝑒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=23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4" name="ZoneTexte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6959" y="1772456"/>
                  <a:ext cx="1835118" cy="43242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28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onnecteur droit avec flèche 34"/>
            <p:cNvCxnSpPr/>
            <p:nvPr/>
          </p:nvCxnSpPr>
          <p:spPr>
            <a:xfrm flipH="1" flipV="1">
              <a:off x="5401372" y="2272946"/>
              <a:ext cx="12597" cy="8035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/>
                <p:cNvSpPr txBox="1"/>
                <p:nvPr/>
              </p:nvSpPr>
              <p:spPr>
                <a:xfrm>
                  <a:off x="4253455" y="1714916"/>
                  <a:ext cx="1963358" cy="4648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𝑝𝑎𝑙𝑖𝑒𝑟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𝑠𝑡𝑎𝑡𝑖𝑞𝑢𝑒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=175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6" name="ZoneTexte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455" y="1714916"/>
                  <a:ext cx="1963358" cy="46487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649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au 4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651883" y="4271937"/>
              <a:ext cx="2271547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4182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997365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</a:tblGrid>
                  <a:tr h="264866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Roulement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Raideur isotrope 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Amortissement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au 4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651883" y="4271937"/>
              <a:ext cx="2271547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418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99736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</a:tblGrid>
                  <a:tr h="27432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Roulement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Raideur isotrope 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8659" t="-100000" r="-2439" b="-1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Amortissement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8659" t="-204444" r="-2439" b="-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Flèche vers le haut 42"/>
          <p:cNvSpPr/>
          <p:nvPr/>
        </p:nvSpPr>
        <p:spPr>
          <a:xfrm>
            <a:off x="1979558" y="3732874"/>
            <a:ext cx="266700" cy="4858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 vers le haut 43"/>
          <p:cNvSpPr/>
          <p:nvPr/>
        </p:nvSpPr>
        <p:spPr>
          <a:xfrm>
            <a:off x="5572565" y="3751482"/>
            <a:ext cx="266700" cy="4935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/>
              <p:cNvSpPr txBox="1"/>
              <p:nvPr/>
            </p:nvSpPr>
            <p:spPr>
              <a:xfrm>
                <a:off x="4461230" y="4356354"/>
                <a:ext cx="2393091" cy="636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Coefficients dynamiques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𝑝𝑎𝑙𝑖𝑒𝑟</m:t>
                          </m:r>
                        </m:sub>
                      </m:sSub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𝑝𝑎𝑙𝑖𝑒𝑟</m:t>
                          </m:r>
                        </m:sub>
                      </m:sSub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45" name="ZoneTexte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230" y="4356354"/>
                <a:ext cx="2393091" cy="636969"/>
              </a:xfrm>
              <a:prstGeom prst="rect">
                <a:avLst/>
              </a:prstGeom>
              <a:blipFill rotWithShape="0">
                <a:blip r:embed="rId7"/>
                <a:stretch>
                  <a:fillRect l="-1531" t="-2885" r="-510" b="-48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e 45"/>
          <p:cNvGrpSpPr/>
          <p:nvPr/>
        </p:nvGrpSpPr>
        <p:grpSpPr>
          <a:xfrm>
            <a:off x="3958389" y="4956733"/>
            <a:ext cx="3400506" cy="1197318"/>
            <a:chOff x="3930074" y="5046323"/>
            <a:chExt cx="3400506" cy="1197318"/>
          </a:xfrm>
        </p:grpSpPr>
        <p:sp>
          <p:nvSpPr>
            <p:cNvPr id="47" name="Rectangle 46"/>
            <p:cNvSpPr/>
            <p:nvPr/>
          </p:nvSpPr>
          <p:spPr>
            <a:xfrm>
              <a:off x="3930074" y="5166423"/>
              <a:ext cx="340050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Calculés par le module palier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Charge imposée de 175N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Température imposée au rotor 55°C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Paroi adiabatique au coussinet</a:t>
              </a:r>
            </a:p>
          </p:txBody>
        </p:sp>
        <p:grpSp>
          <p:nvGrpSpPr>
            <p:cNvPr id="48" name="Groupe 47"/>
            <p:cNvGrpSpPr/>
            <p:nvPr/>
          </p:nvGrpSpPr>
          <p:grpSpPr>
            <a:xfrm>
              <a:off x="6913005" y="5046323"/>
              <a:ext cx="412846" cy="642861"/>
              <a:chOff x="6839992" y="4991044"/>
              <a:chExt cx="412846" cy="642861"/>
            </a:xfrm>
          </p:grpSpPr>
          <p:sp>
            <p:nvSpPr>
              <p:cNvPr id="49" name="Organigramme : Processus 48"/>
              <p:cNvSpPr/>
              <p:nvPr/>
            </p:nvSpPr>
            <p:spPr>
              <a:xfrm>
                <a:off x="6839992" y="4991044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50" name="Image 4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97406" y="5063978"/>
                <a:ext cx="320473" cy="524834"/>
              </a:xfrm>
              <a:prstGeom prst="rect">
                <a:avLst/>
              </a:prstGeom>
            </p:spPr>
          </p:pic>
        </p:grpSp>
      </p:grpSp>
      <p:pic>
        <p:nvPicPr>
          <p:cNvPr id="51" name="Imag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9708" y="1276540"/>
            <a:ext cx="3945600" cy="2633048"/>
          </a:xfrm>
          <a:prstGeom prst="rect">
            <a:avLst/>
          </a:prstGeom>
        </p:spPr>
      </p:pic>
      <p:sp>
        <p:nvSpPr>
          <p:cNvPr id="52" name="ZoneTexte 51"/>
          <p:cNvSpPr txBox="1"/>
          <p:nvPr/>
        </p:nvSpPr>
        <p:spPr>
          <a:xfrm>
            <a:off x="7642055" y="913458"/>
            <a:ext cx="4385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des coefficients dynamiques du palier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Image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5598" y="3970024"/>
            <a:ext cx="3927600" cy="2620925"/>
          </a:xfrm>
          <a:prstGeom prst="rect">
            <a:avLst/>
          </a:prstGeom>
        </p:spPr>
      </p:pic>
      <p:graphicFrame>
        <p:nvGraphicFramePr>
          <p:cNvPr id="54" name="Tableau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039834"/>
              </p:ext>
            </p:extLst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61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43" grpId="0" animBg="1"/>
      <p:bldP spid="44" grpId="0" animBg="1"/>
      <p:bldP spid="45" grpId="0"/>
      <p:bldP spid="5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541225" y="870676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de l’analyse modale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 banc de l’effet Morton : rotor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 de 700mm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Image 39"/>
          <p:cNvPicPr/>
          <p:nvPr/>
        </p:nvPicPr>
        <p:blipFill>
          <a:blip r:embed="rId3"/>
          <a:stretch>
            <a:fillRect/>
          </a:stretch>
        </p:blipFill>
        <p:spPr>
          <a:xfrm>
            <a:off x="1636787" y="1232452"/>
            <a:ext cx="5430075" cy="2719010"/>
          </a:xfrm>
          <a:prstGeom prst="rect">
            <a:avLst/>
          </a:prstGeom>
        </p:spPr>
      </p:pic>
      <p:pic>
        <p:nvPicPr>
          <p:cNvPr id="41" name="Image 40"/>
          <p:cNvPicPr/>
          <p:nvPr/>
        </p:nvPicPr>
        <p:blipFill>
          <a:blip r:embed="rId4"/>
          <a:stretch>
            <a:fillRect/>
          </a:stretch>
        </p:blipFill>
        <p:spPr>
          <a:xfrm>
            <a:off x="1722217" y="3929064"/>
            <a:ext cx="5344645" cy="26757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7102521" y="1441949"/>
                <a:ext cx="473089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iagramme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Campbell</a:t>
                </a:r>
              </a:p>
              <a:p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Fréquence du premier mode de flexion vers 140HZ (8400tr/min) </a:t>
                </a:r>
                <a14:m>
                  <m:oMath xmlns:m="http://schemas.openxmlformats.org/officeDocument/2006/math">
                    <m:r>
                      <a:rPr lang="fr-F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166 Hz (10000 tr/min) 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521" y="1441949"/>
                <a:ext cx="4730891" cy="1077218"/>
              </a:xfrm>
              <a:prstGeom prst="rect">
                <a:avLst/>
              </a:prstGeom>
              <a:blipFill rotWithShape="0">
                <a:blip r:embed="rId5"/>
                <a:stretch>
                  <a:fillRect l="-644" t="-1705" r="-129" b="-68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lèche droite 54"/>
          <p:cNvSpPr/>
          <p:nvPr/>
        </p:nvSpPr>
        <p:spPr>
          <a:xfrm>
            <a:off x="7397798" y="2992521"/>
            <a:ext cx="774551" cy="398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/>
          <p:cNvSpPr txBox="1"/>
          <p:nvPr/>
        </p:nvSpPr>
        <p:spPr>
          <a:xfrm>
            <a:off x="8376744" y="2790969"/>
            <a:ext cx="2639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rapprocher la vitesse de fonctionnement au premier mode de flexion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7152292" y="4293785"/>
            <a:ext cx="4730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iagramme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stabilité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linéaire stable </a:t>
            </a:r>
          </a:p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dans le plage [0, 10000]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llipse 1"/>
          <p:cNvSpPr/>
          <p:nvPr/>
        </p:nvSpPr>
        <p:spPr>
          <a:xfrm>
            <a:off x="6211614" y="1256337"/>
            <a:ext cx="725214" cy="6274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61" name="Tableau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623054"/>
              </p:ext>
            </p:extLst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04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4" grpId="0"/>
      <p:bldP spid="55" grpId="0" animBg="1"/>
      <p:bldP spid="56" grpId="0"/>
      <p:bldP spid="57" grpId="0"/>
      <p:bldP spid="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/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ZoneTexte 24"/>
          <p:cNvSpPr txBox="1"/>
          <p:nvPr/>
        </p:nvSpPr>
        <p:spPr>
          <a:xfrm>
            <a:off x="1541225" y="838003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la stabilité de  l’effet Morton du BEM rotor long de 700mm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1805049" y="1297273"/>
                <a:ext cx="54388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Vitesse figée pour optimiser le coefficient d’influence du </a:t>
                </a:r>
                <a14:m>
                  <m:oMath xmlns:m="http://schemas.openxmlformats.org/officeDocument/2006/math">
                    <m:r>
                      <a:rPr lang="fr-FR" sz="16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Balourd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varié imposé au disque en porte à faux 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pour prendre en compte le balourd total</a:t>
                </a:r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049" y="1297273"/>
                <a:ext cx="5438899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448" t="-2206" b="-88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lèche droite 13"/>
          <p:cNvSpPr/>
          <p:nvPr/>
        </p:nvSpPr>
        <p:spPr>
          <a:xfrm>
            <a:off x="7428686" y="1589660"/>
            <a:ext cx="776538" cy="325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8691473" y="1459884"/>
            <a:ext cx="28216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Vitesse : 7500 tr/min</a:t>
            </a:r>
          </a:p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Balourds :  de 100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à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220 g.mm 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962" y="2206516"/>
            <a:ext cx="4038600" cy="2308860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962" y="4426290"/>
            <a:ext cx="4038599" cy="2162744"/>
          </a:xfrm>
          <a:prstGeom prst="rect">
            <a:avLst/>
          </a:prstGeom>
          <a:noFill/>
        </p:spPr>
      </p:pic>
      <p:grpSp>
        <p:nvGrpSpPr>
          <p:cNvPr id="33" name="Groupe 32"/>
          <p:cNvGrpSpPr/>
          <p:nvPr/>
        </p:nvGrpSpPr>
        <p:grpSpPr>
          <a:xfrm>
            <a:off x="6871730" y="2395060"/>
            <a:ext cx="4584781" cy="1200439"/>
            <a:chOff x="6925837" y="973621"/>
            <a:chExt cx="4584781" cy="1200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ZoneTexte 33"/>
                <p:cNvSpPr txBox="1"/>
                <p:nvPr/>
              </p:nvSpPr>
              <p:spPr>
                <a:xfrm>
                  <a:off x="8495177" y="973621"/>
                  <a:ext cx="13322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Coefficient </a:t>
                  </a:r>
                  <a14:m>
                    <m:oMath xmlns:m="http://schemas.openxmlformats.org/officeDocument/2006/math">
                      <m:r>
                        <a:rPr lang="fr-FR" sz="16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𝑪</m:t>
                      </m:r>
                    </m:oMath>
                  </a14:m>
                  <a:endPara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ZoneTexte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5177" y="973621"/>
                  <a:ext cx="1332288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752" t="-5455" b="-2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Groupe 34"/>
            <p:cNvGrpSpPr/>
            <p:nvPr/>
          </p:nvGrpSpPr>
          <p:grpSpPr>
            <a:xfrm>
              <a:off x="6925837" y="1481893"/>
              <a:ext cx="4584781" cy="692167"/>
              <a:chOff x="6358760" y="1302685"/>
              <a:chExt cx="4584781" cy="69216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/>
                  <p:cNvSpPr/>
                  <p:nvPr/>
                </p:nvSpPr>
                <p:spPr>
                  <a:xfrm>
                    <a:off x="6358760" y="1302685"/>
                    <a:ext cx="4470968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Approche Lorenz </a:t>
                    </a:r>
                    <a:r>
                      <a:rPr lang="fr-F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et </a:t>
                    </a: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Murphy : </a:t>
                    </a:r>
                    <a14:m>
                      <m:oMath xmlns:m="http://schemas.openxmlformats.org/officeDocument/2006/math">
                        <m:r>
                          <a:rPr lang="fr-FR" sz="16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fr-FR" sz="160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559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gmm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/°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endPara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6" name="Rectangle 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8760" y="1302685"/>
                    <a:ext cx="4470968" cy="33855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545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Rectangle 36"/>
                  <p:cNvSpPr/>
                  <p:nvPr/>
                </p:nvSpPr>
                <p:spPr>
                  <a:xfrm>
                    <a:off x="6358760" y="1656298"/>
                    <a:ext cx="458478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Approche Analytique améliorée : </a:t>
                    </a:r>
                    <a14:m>
                      <m:oMath xmlns:m="http://schemas.openxmlformats.org/officeDocument/2006/math"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fr-FR" sz="160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fr-FR" sz="160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87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gmm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/°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endPara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7" name="Rectangle 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8760" y="1656298"/>
                    <a:ext cx="4584781" cy="33855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532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8" name="Image 37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848" y="3619654"/>
            <a:ext cx="5041978" cy="2914211"/>
          </a:xfrm>
          <a:prstGeom prst="rect">
            <a:avLst/>
          </a:prstGeom>
          <a:noFill/>
        </p:spPr>
      </p:pic>
      <p:sp>
        <p:nvSpPr>
          <p:cNvPr id="19" name="Ellipse 18"/>
          <p:cNvSpPr/>
          <p:nvPr/>
        </p:nvSpPr>
        <p:spPr>
          <a:xfrm>
            <a:off x="10706208" y="3619654"/>
            <a:ext cx="1059224" cy="10592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1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3DEA52DD-CC2F-4244-88DB-7D7330A9AA74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647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qualitative de l’effet Morton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e 13"/>
          <p:cNvGrpSpPr>
            <a:grpSpLocks noChangeAspect="1"/>
          </p:cNvGrpSpPr>
          <p:nvPr/>
        </p:nvGrpSpPr>
        <p:grpSpPr>
          <a:xfrm>
            <a:off x="1734488" y="1112334"/>
            <a:ext cx="3088045" cy="2555780"/>
            <a:chOff x="8781265" y="10352356"/>
            <a:chExt cx="6176090" cy="5111559"/>
          </a:xfrm>
        </p:grpSpPr>
        <p:pic>
          <p:nvPicPr>
            <p:cNvPr id="16" name="Image 15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3729" y="10352356"/>
              <a:ext cx="4387934" cy="4236513"/>
            </a:xfrm>
            <a:prstGeom prst="rect">
              <a:avLst/>
            </a:prstGeom>
          </p:spPr>
        </p:pic>
        <p:sp>
          <p:nvSpPr>
            <p:cNvPr id="17" name="ZoneTexte 16"/>
            <p:cNvSpPr txBox="1"/>
            <p:nvPr/>
          </p:nvSpPr>
          <p:spPr>
            <a:xfrm>
              <a:off x="8781265" y="14417475"/>
              <a:ext cx="617609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fr-FR" altLang="zh-CN" sz="14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Échauffement: cisaillement visqueux du film</a:t>
              </a:r>
              <a:endParaRPr lang="fr-FR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e 17"/>
          <p:cNvGrpSpPr>
            <a:grpSpLocks noChangeAspect="1"/>
          </p:cNvGrpSpPr>
          <p:nvPr/>
        </p:nvGrpSpPr>
        <p:grpSpPr>
          <a:xfrm>
            <a:off x="8771831" y="955229"/>
            <a:ext cx="2916076" cy="2633747"/>
            <a:chOff x="18596371" y="11260271"/>
            <a:chExt cx="4157674" cy="3755134"/>
          </a:xfrm>
        </p:grpSpPr>
        <p:pic>
          <p:nvPicPr>
            <p:cNvPr id="19" name="Image 18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8596371" y="11260271"/>
              <a:ext cx="3887064" cy="35155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0" name="ZoneTexte 19"/>
            <p:cNvSpPr txBox="1"/>
            <p:nvPr/>
          </p:nvSpPr>
          <p:spPr>
            <a:xfrm>
              <a:off x="18596371" y="14576584"/>
              <a:ext cx="4157674" cy="438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zh-CN" sz="14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Déformation thermique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Flèche droite 21"/>
          <p:cNvSpPr/>
          <p:nvPr/>
        </p:nvSpPr>
        <p:spPr>
          <a:xfrm rot="10800000">
            <a:off x="5143651" y="1854715"/>
            <a:ext cx="2961182" cy="457537"/>
          </a:xfrm>
          <a:prstGeom prst="rightArrow">
            <a:avLst>
              <a:gd name="adj1" fmla="val 36307"/>
              <a:gd name="adj2" fmla="val 450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5024067" y="1147624"/>
                <a:ext cx="339958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altLang="zh-CN" sz="1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Amplitude de vibration augmente</a:t>
                </a:r>
              </a:p>
              <a:p>
                <a:r>
                  <a:rPr lang="fr-FR" altLang="zh-CN" sz="1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- Différence de température </a:t>
                </a:r>
                <a14:m>
                  <m:oMath xmlns:m="http://schemas.openxmlformats.org/officeDocument/2006/math">
                    <m:r>
                      <a:rPr lang="fr-FR" altLang="zh-CN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FR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fr-FR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altLang="zh-CN" sz="1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s'accroît</a:t>
                </a:r>
              </a:p>
              <a:p>
                <a:r>
                  <a:rPr lang="fr-FR" altLang="zh-CN" sz="1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fr-FR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fr-FR" altLang="zh-CN" sz="1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éformation thermique s’agrandit</a:t>
                </a:r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067" y="1147624"/>
                <a:ext cx="3399588" cy="738664"/>
              </a:xfrm>
              <a:prstGeom prst="rect">
                <a:avLst/>
              </a:prstGeom>
              <a:blipFill rotWithShape="0">
                <a:blip r:embed="rId5"/>
                <a:stretch>
                  <a:fillRect l="-538" t="-826" b="-82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e 24"/>
          <p:cNvGrpSpPr/>
          <p:nvPr/>
        </p:nvGrpSpPr>
        <p:grpSpPr>
          <a:xfrm>
            <a:off x="3897544" y="3463964"/>
            <a:ext cx="5102290" cy="2721354"/>
            <a:chOff x="2111777" y="3665049"/>
            <a:chExt cx="5102290" cy="2541308"/>
          </a:xfrm>
        </p:grpSpPr>
        <p:pic>
          <p:nvPicPr>
            <p:cNvPr id="27" name="Espace réservé du contenu 9"/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21792" y="3665049"/>
              <a:ext cx="2592275" cy="243095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31" name="Groupe 30"/>
            <p:cNvGrpSpPr>
              <a:grpSpLocks noChangeAspect="1"/>
            </p:cNvGrpSpPr>
            <p:nvPr/>
          </p:nvGrpSpPr>
          <p:grpSpPr>
            <a:xfrm>
              <a:off x="2616201" y="4036268"/>
              <a:ext cx="1803400" cy="1716832"/>
              <a:chOff x="4914231" y="4401509"/>
              <a:chExt cx="2254249" cy="2146041"/>
            </a:xfrm>
          </p:grpSpPr>
          <p:pic>
            <p:nvPicPr>
              <p:cNvPr id="32" name="Picture 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324726" y="5081806"/>
                <a:ext cx="1762523" cy="13694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Ellipse 32"/>
              <p:cNvSpPr/>
              <p:nvPr/>
            </p:nvSpPr>
            <p:spPr>
              <a:xfrm>
                <a:off x="4914231" y="4401509"/>
                <a:ext cx="2254249" cy="2146041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29" name="ZoneTexte 28"/>
            <p:cNvSpPr txBox="1"/>
            <p:nvPr/>
          </p:nvSpPr>
          <p:spPr>
            <a:xfrm>
              <a:off x="2111777" y="5918943"/>
              <a:ext cx="2510015" cy="287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zh-CN" sz="14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Vibrations synchrones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6407559" y="6131991"/>
            <a:ext cx="2936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de température </a:t>
            </a:r>
          </a:p>
          <a:p>
            <a:pPr algn="ctr"/>
            <a:r>
              <a:rPr lang="fr-FR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uniforme </a:t>
            </a:r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" name="Groupe 41"/>
          <p:cNvGrpSpPr/>
          <p:nvPr/>
        </p:nvGrpSpPr>
        <p:grpSpPr>
          <a:xfrm flipH="1">
            <a:off x="9462451" y="3692380"/>
            <a:ext cx="1129349" cy="1338484"/>
            <a:chOff x="2197071" y="3976960"/>
            <a:chExt cx="1175513" cy="1904682"/>
          </a:xfrm>
        </p:grpSpPr>
        <p:sp>
          <p:nvSpPr>
            <p:cNvPr id="43" name="Forme en L 42"/>
            <p:cNvSpPr/>
            <p:nvPr/>
          </p:nvSpPr>
          <p:spPr>
            <a:xfrm>
              <a:off x="2475196" y="4860422"/>
              <a:ext cx="897388" cy="1021220"/>
            </a:xfrm>
            <a:prstGeom prst="corner">
              <a:avLst>
                <a:gd name="adj1" fmla="val 31207"/>
                <a:gd name="adj2" fmla="val 2340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Flèche droite 43"/>
            <p:cNvSpPr/>
            <p:nvPr/>
          </p:nvSpPr>
          <p:spPr>
            <a:xfrm rot="16200000">
              <a:off x="1627372" y="4546659"/>
              <a:ext cx="1900579" cy="761182"/>
            </a:xfrm>
            <a:prstGeom prst="rightArrow">
              <a:avLst>
                <a:gd name="adj1" fmla="val 36307"/>
                <a:gd name="adj2" fmla="val 450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Groupe 44"/>
          <p:cNvGrpSpPr/>
          <p:nvPr/>
        </p:nvGrpSpPr>
        <p:grpSpPr>
          <a:xfrm rot="5400000" flipH="1">
            <a:off x="2885348" y="4002798"/>
            <a:ext cx="1129349" cy="1338484"/>
            <a:chOff x="2197071" y="3976960"/>
            <a:chExt cx="1175513" cy="1904682"/>
          </a:xfrm>
        </p:grpSpPr>
        <p:sp>
          <p:nvSpPr>
            <p:cNvPr id="46" name="Forme en L 45"/>
            <p:cNvSpPr/>
            <p:nvPr/>
          </p:nvSpPr>
          <p:spPr>
            <a:xfrm>
              <a:off x="2475196" y="4860422"/>
              <a:ext cx="897388" cy="1021220"/>
            </a:xfrm>
            <a:prstGeom prst="corner">
              <a:avLst>
                <a:gd name="adj1" fmla="val 31207"/>
                <a:gd name="adj2" fmla="val 2340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Flèche droite 46"/>
            <p:cNvSpPr/>
            <p:nvPr/>
          </p:nvSpPr>
          <p:spPr>
            <a:xfrm rot="16200000">
              <a:off x="1627372" y="4546659"/>
              <a:ext cx="1900579" cy="761182"/>
            </a:xfrm>
            <a:prstGeom prst="rightArrow">
              <a:avLst>
                <a:gd name="adj1" fmla="val 36307"/>
                <a:gd name="adj2" fmla="val 450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431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/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ZoneTexte 24"/>
          <p:cNvSpPr txBox="1"/>
          <p:nvPr/>
        </p:nvSpPr>
        <p:spPr>
          <a:xfrm>
            <a:off x="1541225" y="838003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la stabilité de  l’effet Morton du BEM rotor long de 700mm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1757787" y="1148645"/>
                <a:ext cx="469765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Balourd total imposé au disque en porte à faux : </a:t>
                </a:r>
              </a:p>
              <a:p>
                <a:pPr>
                  <a:lnSpc>
                    <a:spcPct val="150000"/>
                  </a:lnSpc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220 g.mm 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déclenchement de EM instable</a:t>
                </a:r>
              </a:p>
              <a:p>
                <a:pPr>
                  <a:lnSpc>
                    <a:spcPct val="150000"/>
                  </a:lnSpc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200 g.mm 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EM stable </a:t>
                </a: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787" y="1148645"/>
                <a:ext cx="4697655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649" b="-20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au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1353709"/>
                  </p:ext>
                </p:extLst>
              </p:nvPr>
            </p:nvGraphicFramePr>
            <p:xfrm>
              <a:off x="2120105" y="3033814"/>
              <a:ext cx="7512913" cy="230485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897877"/>
                    <a:gridCol w="708397"/>
                    <a:gridCol w="926276"/>
                    <a:gridCol w="1009402"/>
                    <a:gridCol w="564517"/>
                    <a:gridCol w="802148"/>
                    <a:gridCol w="802148"/>
                    <a:gridCol w="802148"/>
                  </a:tblGrid>
                  <a:tr h="729332"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Balourd  mécanique imposé [g.mm]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fr-FR" sz="160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fr-FR" sz="16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100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140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160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180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200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29332"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Balourd thermique estimé [g.mm]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fr-FR" sz="160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𝒕𝒉</m:t>
                                  </m:r>
                                </m:sub>
                              </m:sSub>
                            </m:oMath>
                          </a14:m>
                          <a:endParaRPr lang="fr-FR" sz="16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68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85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104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127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146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187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231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1812"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Somme vectoriel donne balourd </a:t>
                          </a:r>
                          <a:r>
                            <a:rPr lang="fr-FR" sz="16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total [g.mm]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165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201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fr-FR" sz="1600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241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fr-FR" sz="1600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284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323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384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448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au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1353709"/>
                  </p:ext>
                </p:extLst>
              </p:nvPr>
            </p:nvGraphicFramePr>
            <p:xfrm>
              <a:off x="2120105" y="3033814"/>
              <a:ext cx="7512913" cy="230485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897877"/>
                    <a:gridCol w="708397"/>
                    <a:gridCol w="926276"/>
                    <a:gridCol w="1009402"/>
                    <a:gridCol w="564517"/>
                    <a:gridCol w="802148"/>
                    <a:gridCol w="802148"/>
                    <a:gridCol w="802148"/>
                  </a:tblGrid>
                  <a:tr h="7315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21" t="-833" r="-296154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100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140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160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180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200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315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21" t="-100000" r="-296154" b="-123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68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85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104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127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146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187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231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1812"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Somme vectoriel donne balourd </a:t>
                          </a:r>
                          <a:r>
                            <a:rPr lang="fr-FR" sz="16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total [g.mm]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165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82237" t="-175362" r="-431579" b="-7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50000" t="-175362" r="-295181" b="-7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284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323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384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448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ZoneTexte 17"/>
          <p:cNvSpPr txBox="1"/>
          <p:nvPr/>
        </p:nvSpPr>
        <p:spPr>
          <a:xfrm>
            <a:off x="1753783" y="5510871"/>
            <a:ext cx="6354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Balourd mécanique choisi pour réaliser la simulation de l’effet Morton:</a:t>
            </a:r>
          </a:p>
          <a:p>
            <a:pPr algn="ctr">
              <a:lnSpc>
                <a:spcPct val="150000"/>
              </a:lnSpc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 et 140 g.mm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753783" y="2420295"/>
                <a:ext cx="4929042" cy="417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Estimation du balourd totale avec </a:t>
                </a:r>
                <a14:m>
                  <m:oMath xmlns:m="http://schemas.openxmlformats.org/officeDocument/2006/math">
                    <m:r>
                      <a:rPr lang="fr-FR" sz="16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le coefficient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83" y="2420295"/>
                <a:ext cx="4929042" cy="417422"/>
              </a:xfrm>
              <a:prstGeom prst="rect">
                <a:avLst/>
              </a:prstGeom>
              <a:blipFill rotWithShape="0">
                <a:blip r:embed="rId5"/>
                <a:stretch>
                  <a:fillRect l="-495" b="-173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>
            <a:endCxn id="17" idx="3"/>
          </p:cNvCxnSpPr>
          <p:nvPr/>
        </p:nvCxnSpPr>
        <p:spPr>
          <a:xfrm flipH="1">
            <a:off x="9633018" y="3899069"/>
            <a:ext cx="958782" cy="28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0591800" y="3529737"/>
                <a:ext cx="1181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800" y="3529737"/>
                <a:ext cx="1181670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69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numérique du rotor long de 700mm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420837" y="1800643"/>
            <a:ext cx="55038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Physique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Vitesse de rotation :  7500 tr/min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Balourd mécanique imposé au disque en porte à faux:  </a:t>
            </a:r>
          </a:p>
          <a:p>
            <a:pPr algn="ctr">
              <a:lnSpc>
                <a:spcPct val="150000"/>
              </a:lnSpc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120 g.mm; 140g.mm @180°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Maillage utilisé dans la section du palier:  24x6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 initiale: 50°C</a:t>
            </a:r>
          </a:p>
        </p:txBody>
      </p:sp>
      <p:pic>
        <p:nvPicPr>
          <p:cNvPr id="26" name="Image 25"/>
          <p:cNvPicPr/>
          <p:nvPr/>
        </p:nvPicPr>
        <p:blipFill>
          <a:blip r:embed="rId3"/>
          <a:stretch>
            <a:fillRect/>
          </a:stretch>
        </p:blipFill>
        <p:spPr>
          <a:xfrm>
            <a:off x="2309714" y="4179461"/>
            <a:ext cx="9148321" cy="23627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883875" y="1873480"/>
                <a:ext cx="4876800" cy="1753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Transitoire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dynamique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𝑑𝑦𝑛𝑎𝑚𝑖𝑞𝑢𝑒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𝑟𝑜𝑡𝑎𝑡𝑖𝑜𝑛</m:t>
                            </m:r>
                          </m:sub>
                        </m:sSub>
                      </m:num>
                      <m:den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64</m:t>
                        </m:r>
                      </m:den>
                    </m:f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thermique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𝑡h𝑒𝑟𝑚𝑖𝑞𝑢𝑒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25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𝑟𝑜𝑡𝑎𝑡𝑖𝑜𝑛</m:t>
                        </m:r>
                      </m:sub>
                    </m:sSub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de </a:t>
                </a: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𝐸𝑀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50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𝑟𝑜𝑡𝑎𝑡𝑖𝑜𝑛</m:t>
                        </m:r>
                      </m:sub>
                    </m:sSub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75" y="1873480"/>
                <a:ext cx="4876800" cy="1753557"/>
              </a:xfrm>
              <a:prstGeom prst="rect">
                <a:avLst/>
              </a:prstGeom>
              <a:blipFill rotWithShape="0">
                <a:blip r:embed="rId4"/>
                <a:stretch>
                  <a:fillRect l="-500" b="-10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5386062" y="1242372"/>
            <a:ext cx="2428870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Paramètre de simulation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802203"/>
              </p:ext>
            </p:extLst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305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numériques du rotor long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700mm :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Niveau et phases des </a:t>
            </a:r>
            <a:r>
              <a:rPr lang="fr-FR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vibrations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/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4" name="Imag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612" y="4541371"/>
            <a:ext cx="2905077" cy="1938999"/>
          </a:xfrm>
          <a:prstGeom prst="rect">
            <a:avLst/>
          </a:prstGeom>
          <a:noFill/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498" y="4549518"/>
            <a:ext cx="2907309" cy="1943235"/>
          </a:xfrm>
          <a:prstGeom prst="rect">
            <a:avLst/>
          </a:prstGeom>
        </p:spPr>
      </p:pic>
      <p:grpSp>
        <p:nvGrpSpPr>
          <p:cNvPr id="14" name="Groupe 13"/>
          <p:cNvGrpSpPr/>
          <p:nvPr/>
        </p:nvGrpSpPr>
        <p:grpSpPr>
          <a:xfrm>
            <a:off x="1811207" y="1274614"/>
            <a:ext cx="5164965" cy="3103925"/>
            <a:chOff x="1643041" y="1498420"/>
            <a:chExt cx="5824702" cy="3500399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3041" y="1498420"/>
              <a:ext cx="5824702" cy="3500399"/>
            </a:xfrm>
            <a:prstGeom prst="rect">
              <a:avLst/>
            </a:prstGeom>
            <a:noFill/>
          </p:spPr>
        </p:pic>
        <p:sp>
          <p:nvSpPr>
            <p:cNvPr id="2" name="ZoneTexte 1"/>
            <p:cNvSpPr txBox="1"/>
            <p:nvPr/>
          </p:nvSpPr>
          <p:spPr>
            <a:xfrm>
              <a:off x="4958985" y="1763055"/>
              <a:ext cx="2019491" cy="491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/>
                <a:t>Amplitude</a:t>
              </a:r>
              <a:endParaRPr lang="fr-FR" b="1" dirty="0"/>
            </a:p>
          </p:txBody>
        </p:sp>
      </p:grpSp>
      <p:sp>
        <p:nvSpPr>
          <p:cNvPr id="29" name="ZoneTexte 28"/>
          <p:cNvSpPr txBox="1"/>
          <p:nvPr/>
        </p:nvSpPr>
        <p:spPr>
          <a:xfrm>
            <a:off x="7604135" y="4541371"/>
            <a:ext cx="23606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Amplitude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  <p:pic>
        <p:nvPicPr>
          <p:cNvPr id="30" name="Image 29"/>
          <p:cNvPicPr/>
          <p:nvPr/>
        </p:nvPicPr>
        <p:blipFill>
          <a:blip r:embed="rId6"/>
          <a:stretch>
            <a:fillRect/>
          </a:stretch>
        </p:blipFill>
        <p:spPr>
          <a:xfrm>
            <a:off x="8023227" y="1365101"/>
            <a:ext cx="3172460" cy="317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7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numériques du rotor long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700mm :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 au rotor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/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ZoneTexte 28"/>
          <p:cNvSpPr txBox="1"/>
          <p:nvPr/>
        </p:nvSpPr>
        <p:spPr>
          <a:xfrm>
            <a:off x="1633232" y="5078463"/>
            <a:ext cx="58345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  <p:grpSp>
        <p:nvGrpSpPr>
          <p:cNvPr id="15" name="Groupe 14"/>
          <p:cNvGrpSpPr/>
          <p:nvPr/>
        </p:nvGrpSpPr>
        <p:grpSpPr>
          <a:xfrm>
            <a:off x="1747536" y="1473906"/>
            <a:ext cx="4683963" cy="3222401"/>
            <a:chOff x="1747536" y="1473907"/>
            <a:chExt cx="4683963" cy="2813548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7536" y="1473907"/>
              <a:ext cx="4683963" cy="2813548"/>
            </a:xfrm>
            <a:prstGeom prst="rect">
              <a:avLst/>
            </a:prstGeom>
            <a:noFill/>
          </p:spPr>
        </p:pic>
        <p:sp>
          <p:nvSpPr>
            <p:cNvPr id="28" name="ZoneTexte 27"/>
            <p:cNvSpPr txBox="1"/>
            <p:nvPr/>
          </p:nvSpPr>
          <p:spPr>
            <a:xfrm>
              <a:off x="3676711" y="2857140"/>
              <a:ext cx="2564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Température </a:t>
              </a:r>
              <a:r>
                <a:rPr lang="fr-FR" dirty="0" err="1" smtClean="0"/>
                <a:t>Tmoy</a:t>
              </a:r>
              <a:r>
                <a:rPr lang="fr-FR" dirty="0" smtClean="0"/>
                <a:t>(rotor)</a:t>
              </a:r>
              <a:endParaRPr lang="fr-FR" dirty="0"/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6761770" y="1530778"/>
            <a:ext cx="4683963" cy="3314354"/>
            <a:chOff x="6761770" y="1530778"/>
            <a:chExt cx="4683963" cy="2885597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1770" y="1530778"/>
              <a:ext cx="4683963" cy="2885597"/>
            </a:xfrm>
            <a:prstGeom prst="rect">
              <a:avLst/>
            </a:prstGeom>
            <a:noFill/>
          </p:spPr>
        </p:pic>
        <p:sp>
          <p:nvSpPr>
            <p:cNvPr id="30" name="ZoneTexte 29"/>
            <p:cNvSpPr txBox="1"/>
            <p:nvPr/>
          </p:nvSpPr>
          <p:spPr>
            <a:xfrm>
              <a:off x="7730164" y="2738729"/>
              <a:ext cx="3715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Différence de la température au rotor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71104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Mise en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évidence par les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essais ( Extrait des premiers résultats expérimentaux )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696018"/>
              </p:ext>
            </p:extLst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4" name="Groupe 13"/>
          <p:cNvGrpSpPr/>
          <p:nvPr/>
        </p:nvGrpSpPr>
        <p:grpSpPr>
          <a:xfrm>
            <a:off x="2154765" y="3045886"/>
            <a:ext cx="9077403" cy="3092484"/>
            <a:chOff x="2123234" y="2708773"/>
            <a:chExt cx="9077403" cy="3092484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234" y="2708773"/>
              <a:ext cx="4046415" cy="3092484"/>
            </a:xfrm>
            <a:prstGeom prst="rect">
              <a:avLst/>
            </a:prstGeom>
            <a:noFill/>
          </p:spPr>
        </p:pic>
        <p:pic>
          <p:nvPicPr>
            <p:cNvPr id="24" name="Picture 4" descr="D:\Plantegenet\Campagne_Morton_rotor_long\Serie_4\Serie4_bc11+b2-8\essai_4_6660rpm_contact\phases_synchrones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0" t="6885" r="8854" b="2380"/>
            <a:stretch/>
          </p:blipFill>
          <p:spPr bwMode="auto">
            <a:xfrm>
              <a:off x="6719501" y="2708773"/>
              <a:ext cx="4481136" cy="3092484"/>
            </a:xfrm>
            <a:prstGeom prst="rect">
              <a:avLst/>
            </a:prstGeom>
            <a:noFill/>
            <a:extLst/>
          </p:spPr>
        </p:pic>
      </p:grpSp>
      <p:pic>
        <p:nvPicPr>
          <p:cNvPr id="25" name="Image 2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345" y="645915"/>
            <a:ext cx="4702705" cy="191074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094983" y="1175195"/>
            <a:ext cx="21659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Paramètre </a:t>
            </a:r>
            <a:r>
              <a:rPr lang="fr-FR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l’essai :</a:t>
            </a:r>
            <a:endParaRPr lang="fr-FR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41225" y="1749673"/>
            <a:ext cx="629949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Vitesse de rotation :  6600 tr/min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a été équilibre à 4000 tr/min avec les balourds d’équilibrage.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atteins 6600 tr/min après environ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89s.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 en arrêt à partir de t=114s après le contact.</a:t>
            </a:r>
          </a:p>
        </p:txBody>
      </p:sp>
    </p:spTree>
    <p:extLst>
      <p:ext uri="{BB962C8B-B14F-4D97-AF65-F5344CB8AC3E}">
        <p14:creationId xmlns:p14="http://schemas.microsoft.com/office/powerpoint/2010/main" val="17695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637013"/>
            <a:ext cx="30704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Conclusion</a:t>
            </a:r>
          </a:p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</a:t>
            </a:r>
          </a:p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Perspectives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圆角矩形 4"/>
          <p:cNvSpPr/>
          <p:nvPr/>
        </p:nvSpPr>
        <p:spPr>
          <a:xfrm>
            <a:off x="4249839" y="1004764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8"/>
          <p:cNvSpPr/>
          <p:nvPr/>
        </p:nvSpPr>
        <p:spPr>
          <a:xfrm>
            <a:off x="4252685" y="1886472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矩形 9"/>
          <p:cNvSpPr/>
          <p:nvPr/>
        </p:nvSpPr>
        <p:spPr>
          <a:xfrm>
            <a:off x="5063015" y="1962721"/>
            <a:ext cx="5288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Modélisation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&amp; Validation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le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modèle robuste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 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圆角矩形 10"/>
          <p:cNvSpPr/>
          <p:nvPr/>
        </p:nvSpPr>
        <p:spPr>
          <a:xfrm>
            <a:off x="4249839" y="2789974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圆角矩形 12"/>
          <p:cNvSpPr/>
          <p:nvPr/>
        </p:nvSpPr>
        <p:spPr>
          <a:xfrm>
            <a:off x="4273043" y="3783409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altLang="zh-CN" sz="3200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4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矩形 13"/>
          <p:cNvSpPr/>
          <p:nvPr/>
        </p:nvSpPr>
        <p:spPr>
          <a:xfrm>
            <a:off x="5063015" y="4844974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1800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Conclusions &amp; Perspectives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矩形 9"/>
          <p:cNvSpPr/>
          <p:nvPr/>
        </p:nvSpPr>
        <p:spPr>
          <a:xfrm>
            <a:off x="5123928" y="2924568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Analyse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stabilité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 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 9"/>
          <p:cNvSpPr/>
          <p:nvPr/>
        </p:nvSpPr>
        <p:spPr>
          <a:xfrm>
            <a:off x="5063015" y="1112466"/>
            <a:ext cx="618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Introduction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le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contexte de thèse &amp; la stratégie de modélisation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12"/>
          <p:cNvSpPr/>
          <p:nvPr/>
        </p:nvSpPr>
        <p:spPr>
          <a:xfrm>
            <a:off x="4274462" y="4777228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5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063015" y="3848619"/>
            <a:ext cx="4559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Reproduction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l’instabilité provoquée par </a:t>
            </a: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fr-FR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72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0" y="4549518"/>
            <a:ext cx="1413804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54311" y="456715"/>
            <a:ext cx="185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5210904" y="1947722"/>
            <a:ext cx="2459746" cy="24597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Compréhension et maitrise 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l’effet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Morton</a:t>
            </a:r>
            <a:endParaRPr lang="fr-FR" dirty="0"/>
          </a:p>
        </p:txBody>
      </p:sp>
      <p:grpSp>
        <p:nvGrpSpPr>
          <p:cNvPr id="40" name="Groupe 39"/>
          <p:cNvGrpSpPr/>
          <p:nvPr/>
        </p:nvGrpSpPr>
        <p:grpSpPr>
          <a:xfrm>
            <a:off x="7915146" y="4007589"/>
            <a:ext cx="3515699" cy="1883276"/>
            <a:chOff x="7410650" y="3939455"/>
            <a:chExt cx="3515699" cy="1883276"/>
          </a:xfrm>
        </p:grpSpPr>
        <p:sp>
          <p:nvSpPr>
            <p:cNvPr id="21" name="Rectangle 20"/>
            <p:cNvSpPr/>
            <p:nvPr/>
          </p:nvSpPr>
          <p:spPr>
            <a:xfrm>
              <a:off x="8088156" y="3939455"/>
              <a:ext cx="2160688" cy="9568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Risque du déclenchement de EM quantifié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7410650" y="4895714"/>
                  <a:ext cx="3515699" cy="9270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1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Indicateur de EM </a:t>
                  </a:r>
                  <a14:m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𝜍</m:t>
                      </m:r>
                    </m:oMath>
                  </a14:m>
                  <a:endParaRPr lang="fr-FR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1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Approximé par les modules des coefficients d’influence</a:t>
                  </a:r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0650" y="4895714"/>
                  <a:ext cx="3515699" cy="92701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18" b="-259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e 38"/>
          <p:cNvGrpSpPr/>
          <p:nvPr/>
        </p:nvGrpSpPr>
        <p:grpSpPr>
          <a:xfrm>
            <a:off x="1698706" y="4053753"/>
            <a:ext cx="2933152" cy="1883276"/>
            <a:chOff x="1614916" y="3939455"/>
            <a:chExt cx="2933152" cy="18832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2044424" y="3939455"/>
                  <a:ext cx="2160688" cy="9568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Paramètres déclencheurs </a:t>
                  </a:r>
                  <a:endPara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fr-FR" sz="16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identifiés </a:t>
                  </a:r>
                  <a:r>
                    <a:rPr lang="fr-FR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fr-FR" sz="1600" b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fr-FR" sz="1600" b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FR" sz="1600" b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fr-FR" sz="1600" b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FR" sz="1600" b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𝑪</m:t>
                      </m:r>
                    </m:oMath>
                  </a14:m>
                  <a:r>
                    <a:rPr lang="fr-FR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4424" y="3939455"/>
                  <a:ext cx="2160688" cy="95681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6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1614916" y="4895714"/>
                  <a:ext cx="2933152" cy="9270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𝑪</m:t>
                      </m:r>
                    </m:oMath>
                  </a14:m>
                  <a:r>
                    <a:rPr lang="fr-FR" sz="1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privilégié à </a:t>
                  </a:r>
                  <a:r>
                    <a:rPr lang="fr-FR" sz="1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diminuer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1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Outils précis pour </a:t>
                  </a:r>
                  <a:r>
                    <a:rPr lang="fr-FR" sz="1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analyser </a:t>
                  </a:r>
                  <a14:m>
                    <m:oMath xmlns:m="http://schemas.openxmlformats.org/officeDocument/2006/math">
                      <m:r>
                        <a:rPr lang="fr-FR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fr-FR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FR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</m:oMath>
                  </a14:m>
                  <a:r>
                    <a:rPr lang="fr-FR" sz="16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4916" y="4895714"/>
                  <a:ext cx="2933152" cy="92701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62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e 43"/>
          <p:cNvGrpSpPr/>
          <p:nvPr/>
        </p:nvGrpSpPr>
        <p:grpSpPr>
          <a:xfrm>
            <a:off x="8367813" y="901964"/>
            <a:ext cx="3099938" cy="1883556"/>
            <a:chOff x="8367813" y="901964"/>
            <a:chExt cx="3099938" cy="1883556"/>
          </a:xfrm>
        </p:grpSpPr>
        <p:sp>
          <p:nvSpPr>
            <p:cNvPr id="20" name="Rectangle 19"/>
            <p:cNvSpPr/>
            <p:nvPr/>
          </p:nvSpPr>
          <p:spPr>
            <a:xfrm>
              <a:off x="8848981" y="901964"/>
              <a:ext cx="2160688" cy="9568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Méthode </a:t>
              </a:r>
              <a:r>
                <a:rPr lang="fr-FR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d’analyse </a:t>
              </a:r>
              <a:r>
                <a: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 la stabilité de </a:t>
              </a:r>
              <a:r>
                <a:rPr lang="fr-FR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</a:t>
              </a:r>
              <a:endPara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/>
                <p:cNvSpPr/>
                <p:nvPr/>
              </p:nvSpPr>
              <p:spPr>
                <a:xfrm>
                  <a:off x="8367813" y="1858503"/>
                  <a:ext cx="3099938" cy="9270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1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Démarche précise proposée pour déterminer les coefficients d’influence </a:t>
                  </a:r>
                  <a14:m>
                    <m:oMath xmlns:m="http://schemas.openxmlformats.org/officeDocument/2006/math"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𝑪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lang="fr-FR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1" name="Rectangle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813" y="1858503"/>
                  <a:ext cx="3099938" cy="9270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88" r="-980" b="-194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e 42"/>
          <p:cNvGrpSpPr/>
          <p:nvPr/>
        </p:nvGrpSpPr>
        <p:grpSpPr>
          <a:xfrm>
            <a:off x="1638395" y="901684"/>
            <a:ext cx="3217383" cy="2346936"/>
            <a:chOff x="1638395" y="901684"/>
            <a:chExt cx="3217383" cy="2346936"/>
          </a:xfrm>
        </p:grpSpPr>
        <p:sp>
          <p:nvSpPr>
            <p:cNvPr id="18" name="Rectangle 17"/>
            <p:cNvSpPr/>
            <p:nvPr/>
          </p:nvSpPr>
          <p:spPr>
            <a:xfrm>
              <a:off x="2110966" y="901684"/>
              <a:ext cx="2017986" cy="9568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numérique construit et validé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638395" y="1859167"/>
              <a:ext cx="3217383" cy="13894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Méthodes </a:t>
              </a:r>
              <a:r>
                <a:rPr lang="fr-F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numériques </a:t>
              </a:r>
              <a:r>
                <a:rPr lang="fr-FR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puissantes implémenté (LPCM, FBNS, … 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Homogénéisation des deux échelles du temps ( thermique et dynamique)</a:t>
              </a:r>
              <a:endParaRPr lang="fr-F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469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0" y="4549518"/>
            <a:ext cx="1413804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54311" y="456715"/>
            <a:ext cx="185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Perspectives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"/>
          <p:cNvGrpSpPr/>
          <p:nvPr/>
        </p:nvGrpSpPr>
        <p:grpSpPr bwMode="auto">
          <a:xfrm>
            <a:off x="2358397" y="1271535"/>
            <a:ext cx="1136096" cy="1092499"/>
            <a:chOff x="0" y="0"/>
            <a:chExt cx="1282175" cy="1224136"/>
          </a:xfrm>
        </p:grpSpPr>
        <p:sp>
          <p:nvSpPr>
            <p:cNvPr id="23" name="椭圆 12"/>
            <p:cNvSpPr>
              <a:spLocks noChangeArrowheads="1"/>
            </p:cNvSpPr>
            <p:nvPr/>
          </p:nvSpPr>
          <p:spPr bwMode="auto">
            <a:xfrm>
              <a:off x="58039" y="0"/>
              <a:ext cx="1224136" cy="1224136"/>
            </a:xfrm>
            <a:prstGeom prst="ellipse">
              <a:avLst/>
            </a:prstGeom>
            <a:solidFill>
              <a:schemeClr val="bg1"/>
            </a:solidFill>
            <a:ln w="57150" cap="flat" cmpd="sng">
              <a:solidFill>
                <a:schemeClr val="accent1">
                  <a:lumMod val="75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 sz="210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4" name="文本框 21"/>
            <p:cNvSpPr>
              <a:spLocks noChangeArrowheads="1"/>
            </p:cNvSpPr>
            <p:nvPr/>
          </p:nvSpPr>
          <p:spPr bwMode="auto">
            <a:xfrm rot="20331793">
              <a:off x="0" y="381465"/>
              <a:ext cx="1263345" cy="461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1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01.</a:t>
              </a:r>
              <a:endPara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矩形 15"/>
          <p:cNvSpPr>
            <a:spLocks noChangeArrowheads="1"/>
          </p:cNvSpPr>
          <p:nvPr/>
        </p:nvSpPr>
        <p:spPr bwMode="auto">
          <a:xfrm>
            <a:off x="3661814" y="1255947"/>
            <a:ext cx="40776" cy="11250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lIns="81208" tIns="40604" rIns="81208" bIns="40604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" name="矩形 8"/>
          <p:cNvSpPr>
            <a:spLocks noChangeArrowheads="1"/>
          </p:cNvSpPr>
          <p:nvPr/>
        </p:nvSpPr>
        <p:spPr bwMode="auto">
          <a:xfrm>
            <a:off x="3849954" y="940447"/>
            <a:ext cx="8342046" cy="1522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81208" tIns="40604" rIns="81208" bIns="40604">
            <a:spAutoFit/>
          </a:bodyPr>
          <a:lstStyle/>
          <a:p>
            <a:pPr>
              <a:lnSpc>
                <a:spcPct val="130000"/>
              </a:lnSpc>
            </a:pPr>
            <a:r>
              <a:rPr lang="fr-FR" altLang="zh-CN" sz="1600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Amélioration du modèle numérique de EM: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Développement du module du palier dédié aux paliers à patins oscillants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Déformation </a:t>
            </a:r>
            <a:r>
              <a:rPr lang="fr-FR" altLang="zh-CN" sz="1400" dirty="0" err="1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ElastoThermoHydroDynamique</a:t>
            </a: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(ETHD) du palier et Dilatation thermique radiale du rotor à prendre en compte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Réduction du temps de calcul pour effectuer la simulation complète de </a:t>
            </a:r>
            <a:r>
              <a:rPr lang="fr-FR" altLang="zh-CN" sz="1400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</a:p>
        </p:txBody>
      </p:sp>
      <p:grpSp>
        <p:nvGrpSpPr>
          <p:cNvPr id="27" name="Group 7"/>
          <p:cNvGrpSpPr/>
          <p:nvPr/>
        </p:nvGrpSpPr>
        <p:grpSpPr bwMode="auto">
          <a:xfrm>
            <a:off x="2799651" y="3181014"/>
            <a:ext cx="1127660" cy="1092499"/>
            <a:chOff x="0" y="0"/>
            <a:chExt cx="1273406" cy="1224136"/>
          </a:xfrm>
        </p:grpSpPr>
        <p:sp>
          <p:nvSpPr>
            <p:cNvPr id="28" name="椭圆 19"/>
            <p:cNvSpPr>
              <a:spLocks noChangeArrowheads="1"/>
            </p:cNvSpPr>
            <p:nvPr/>
          </p:nvSpPr>
          <p:spPr bwMode="auto">
            <a:xfrm>
              <a:off x="49270" y="0"/>
              <a:ext cx="1224136" cy="1224136"/>
            </a:xfrm>
            <a:prstGeom prst="ellipse">
              <a:avLst/>
            </a:prstGeom>
            <a:solidFill>
              <a:schemeClr val="bg1"/>
            </a:solidFill>
            <a:ln w="57150" cap="flat" cmpd="sng">
              <a:solidFill>
                <a:schemeClr val="accent1">
                  <a:lumMod val="75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 sz="21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9" name="文本框 25"/>
            <p:cNvSpPr>
              <a:spLocks noChangeArrowheads="1"/>
            </p:cNvSpPr>
            <p:nvPr/>
          </p:nvSpPr>
          <p:spPr bwMode="auto">
            <a:xfrm rot="20331793">
              <a:off x="0" y="365642"/>
              <a:ext cx="1263345" cy="461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1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02.</a:t>
              </a:r>
              <a:endPara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矩形 21"/>
          <p:cNvSpPr>
            <a:spLocks noChangeArrowheads="1"/>
          </p:cNvSpPr>
          <p:nvPr/>
        </p:nvSpPr>
        <p:spPr bwMode="auto">
          <a:xfrm>
            <a:off x="4103067" y="3165427"/>
            <a:ext cx="39370" cy="11250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lIns="81208" tIns="40604" rIns="81208" bIns="40604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" name="矩形 8"/>
          <p:cNvSpPr>
            <a:spLocks noChangeArrowheads="1"/>
          </p:cNvSpPr>
          <p:nvPr/>
        </p:nvSpPr>
        <p:spPr bwMode="auto">
          <a:xfrm>
            <a:off x="4318193" y="3112222"/>
            <a:ext cx="7344513" cy="1242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81208" tIns="40604" rIns="81208" bIns="40604">
            <a:spAutoFit/>
          </a:bodyPr>
          <a:lstStyle/>
          <a:p>
            <a:pPr>
              <a:lnSpc>
                <a:spcPct val="130000"/>
              </a:lnSpc>
            </a:pPr>
            <a:r>
              <a:rPr lang="fr-FR" altLang="zh-CN" sz="1600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Confrontation des résultats numériques et expérimentaux: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Comparaison des résultats numériques/expérimentaux à faire avec un rotor long de 700mm équilibré à la vitesse ciblée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Validation expérimentale du modèle avec le module du palier à patins oscillant.</a:t>
            </a:r>
          </a:p>
        </p:txBody>
      </p:sp>
      <p:grpSp>
        <p:nvGrpSpPr>
          <p:cNvPr id="32" name="Group 17"/>
          <p:cNvGrpSpPr/>
          <p:nvPr/>
        </p:nvGrpSpPr>
        <p:grpSpPr bwMode="auto">
          <a:xfrm>
            <a:off x="2373863" y="4907271"/>
            <a:ext cx="1120630" cy="1092499"/>
            <a:chOff x="0" y="0"/>
            <a:chExt cx="1265271" cy="1224136"/>
          </a:xfrm>
        </p:grpSpPr>
        <p:sp>
          <p:nvSpPr>
            <p:cNvPr id="33" name="椭圆 29"/>
            <p:cNvSpPr>
              <a:spLocks noChangeArrowheads="1"/>
            </p:cNvSpPr>
            <p:nvPr/>
          </p:nvSpPr>
          <p:spPr bwMode="auto">
            <a:xfrm>
              <a:off x="41135" y="0"/>
              <a:ext cx="1224136" cy="1224136"/>
            </a:xfrm>
            <a:prstGeom prst="ellipse">
              <a:avLst/>
            </a:prstGeom>
            <a:solidFill>
              <a:schemeClr val="bg1"/>
            </a:solidFill>
            <a:ln w="57150" cap="flat" cmpd="sng">
              <a:solidFill>
                <a:schemeClr val="accent1">
                  <a:lumMod val="75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 sz="21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4" name="文本框 34"/>
            <p:cNvSpPr>
              <a:spLocks noChangeArrowheads="1"/>
            </p:cNvSpPr>
            <p:nvPr/>
          </p:nvSpPr>
          <p:spPr bwMode="auto">
            <a:xfrm rot="20331793">
              <a:off x="0" y="381203"/>
              <a:ext cx="1263345" cy="461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1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r>
                <a:rPr lang="en-US" altLang="zh-CN" sz="2100" dirty="0" smtClean="0"/>
                <a:t>.</a:t>
              </a:r>
              <a:endParaRPr lang="zh-CN" altLang="en-US" sz="2100" dirty="0"/>
            </a:p>
          </p:txBody>
        </p:sp>
      </p:grpSp>
      <p:sp>
        <p:nvSpPr>
          <p:cNvPr id="35" name="矩形 31"/>
          <p:cNvSpPr>
            <a:spLocks noChangeArrowheads="1"/>
          </p:cNvSpPr>
          <p:nvPr/>
        </p:nvSpPr>
        <p:spPr bwMode="auto">
          <a:xfrm>
            <a:off x="3661814" y="4891684"/>
            <a:ext cx="40776" cy="11250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lIns="81208" tIns="40604" rIns="81208" bIns="40604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8"/>
              <p:cNvSpPr>
                <a:spLocks noChangeArrowheads="1"/>
              </p:cNvSpPr>
              <p:nvPr/>
            </p:nvSpPr>
            <p:spPr bwMode="auto">
              <a:xfrm>
                <a:off x="3834959" y="4852366"/>
                <a:ext cx="8342046" cy="962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208" tIns="40604" rIns="81208" bIns="40604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fr-FR" altLang="zh-CN" sz="1600" b="1" dirty="0" smtClea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Solutions et pistes de prévention générale à proposer aux industries :</a:t>
                </a:r>
              </a:p>
              <a:p>
                <a:pPr marL="342900" indent="-342900">
                  <a:lnSpc>
                    <a:spcPct val="130000"/>
                  </a:lnSpc>
                  <a:buFont typeface="Wingdings" panose="05000000000000000000" pitchFamily="2" charset="2"/>
                  <a:buChar char="v"/>
                </a:pPr>
                <a:r>
                  <a:rPr lang="fr-FR" altLang="zh-CN" sz="1400" dirty="0" smtClea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Etudes paramétriques faisant varier la configuration de palier et du rotor pourraient être envisagées pour investiguer l’impact sur les coefficients d’influence </a:t>
                </a:r>
                <a14:m>
                  <m:oMath xmlns:m="http://schemas.openxmlformats.org/officeDocument/2006/math">
                    <m:r>
                      <a:rPr lang="fr-FR" altLang="zh-CN" sz="1400" b="1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fr-FR" altLang="zh-CN" sz="1400" b="1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altLang="zh-CN" sz="1400" b="1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fr-FR" altLang="zh-CN" sz="1400" b="1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altLang="zh-CN" sz="1400" b="1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endParaRPr lang="fr-FR" altLang="zh-CN" sz="1400" b="1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34959" y="4852366"/>
                <a:ext cx="8342046" cy="962242"/>
              </a:xfrm>
              <a:prstGeom prst="rect">
                <a:avLst/>
              </a:prstGeom>
              <a:blipFill rotWithShape="0">
                <a:blip r:embed="rId3"/>
                <a:stretch>
                  <a:fillRect l="-511" b="-37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37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 autoUpdateAnimBg="0"/>
      <p:bldP spid="26" grpId="0" bldLvl="0" autoUpdateAnimBg="0"/>
      <p:bldP spid="30" grpId="0" bldLvl="0" animBg="1" autoUpdateAnimBg="0"/>
      <p:bldP spid="31" grpId="0" bldLvl="0" autoUpdateAnimBg="0"/>
      <p:bldP spid="35" grpId="0" bldLvl="0" animBg="1" autoUpdateAnimBg="0"/>
      <p:bldP spid="36" grpId="0" bldLvl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à coins arrondis 8"/>
          <p:cNvSpPr/>
          <p:nvPr/>
        </p:nvSpPr>
        <p:spPr>
          <a:xfrm>
            <a:off x="3553021" y="2414219"/>
            <a:ext cx="5220589" cy="1758461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Merci pour votre attention.</a:t>
            </a:r>
          </a:p>
          <a:p>
            <a:pPr algn="ctr"/>
            <a:r>
              <a:rPr lang="fr-F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  <p:sp>
        <p:nvSpPr>
          <p:cNvPr id="17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1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635268" y="187217"/>
            <a:ext cx="10899780" cy="1116481"/>
            <a:chOff x="635268" y="187217"/>
            <a:chExt cx="10899780" cy="1116481"/>
          </a:xfrm>
        </p:grpSpPr>
        <p:pic>
          <p:nvPicPr>
            <p:cNvPr id="21" name="Picture 17" descr="Résultat de recherche d'images pour &quot;université de poitiers faculté des sciences&quot;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68" y="307460"/>
              <a:ext cx="1430897" cy="875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084" y="307460"/>
              <a:ext cx="1427780" cy="875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4" descr="http://www.icone-png.com/png/53/5320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859" y="307460"/>
              <a:ext cx="2026325" cy="87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6371" y="441420"/>
              <a:ext cx="1903857" cy="608076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18567" y="187217"/>
              <a:ext cx="1116481" cy="111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51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à coins arrondis 8"/>
          <p:cNvSpPr/>
          <p:nvPr/>
        </p:nvSpPr>
        <p:spPr>
          <a:xfrm>
            <a:off x="3553021" y="2414219"/>
            <a:ext cx="5220589" cy="1758461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Slides dédiés aux questions dans la suite</a:t>
            </a:r>
          </a:p>
        </p:txBody>
      </p:sp>
      <p:sp>
        <p:nvSpPr>
          <p:cNvPr id="17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1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635268" y="187217"/>
            <a:ext cx="10899780" cy="1116481"/>
            <a:chOff x="635268" y="187217"/>
            <a:chExt cx="10899780" cy="1116481"/>
          </a:xfrm>
        </p:grpSpPr>
        <p:pic>
          <p:nvPicPr>
            <p:cNvPr id="21" name="Picture 17" descr="Résultat de recherche d'images pour &quot;université de poitiers faculté des sciences&quot;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68" y="307460"/>
              <a:ext cx="1430897" cy="875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084" y="307460"/>
              <a:ext cx="1427780" cy="875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4" descr="http://www.icone-png.com/png/53/5320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859" y="307460"/>
              <a:ext cx="2026325" cy="87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6371" y="441420"/>
              <a:ext cx="1903857" cy="608076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18567" y="187217"/>
              <a:ext cx="1116481" cy="111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611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030AF1E8-3544-423D-8EAB-8641671B251B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268101" y="338555"/>
            <a:ext cx="221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Intérêts industriels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接连接符 27"/>
          <p:cNvCxnSpPr/>
          <p:nvPr/>
        </p:nvCxnSpPr>
        <p:spPr>
          <a:xfrm>
            <a:off x="6595244" y="1097280"/>
            <a:ext cx="0" cy="34522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2"/>
          <p:cNvSpPr/>
          <p:nvPr/>
        </p:nvSpPr>
        <p:spPr>
          <a:xfrm>
            <a:off x="6242025" y="2441211"/>
            <a:ext cx="706438" cy="70643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ET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99954" y="369333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Intérêts scientifiques </a:t>
            </a:r>
            <a:endParaRPr lang="fr-FR" dirty="0"/>
          </a:p>
        </p:txBody>
      </p:sp>
      <p:sp>
        <p:nvSpPr>
          <p:cNvPr id="24" name="文本框 8"/>
          <p:cNvSpPr txBox="1"/>
          <p:nvPr/>
        </p:nvSpPr>
        <p:spPr>
          <a:xfrm>
            <a:off x="1813289" y="4588364"/>
            <a:ext cx="811998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Objectifs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Mieux comprendre l’instabilité provoquée par </a:t>
            </a:r>
            <a:r>
              <a:rPr kumimoji="1" lang="fr-FR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 </a:t>
            </a: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à l’aide de simulation numérique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Développer &amp; valider les méthodes numérique avancées pour analyser </a:t>
            </a:r>
            <a:r>
              <a:rPr kumimoji="1" lang="fr-FR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Identifier les paramètres déclencheurs de l’instabilité de </a:t>
            </a:r>
            <a:r>
              <a:rPr kumimoji="1" lang="fr-FR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Proposer des pistes de prévention et des solutions pour éviter </a:t>
            </a:r>
            <a:r>
              <a:rPr kumimoji="1" lang="fr-FR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endParaRPr kumimoji="1" lang="fr-FR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100" dirty="0">
              <a:latin typeface="Britannic Bold"/>
              <a:cs typeface="Britannic Bold"/>
            </a:endParaRPr>
          </a:p>
          <a:p>
            <a:endParaRPr kumimoji="1" lang="zh-CN" altLang="en-US" sz="100" dirty="0">
              <a:latin typeface="Britannic Bold"/>
              <a:cs typeface="Britannic Bold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658103" y="1128058"/>
            <a:ext cx="47172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Enrichir la connaissance sur l’effet Morton</a:t>
            </a:r>
            <a:endParaRPr lang="fr-FR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713546" y="2790789"/>
            <a:ext cx="43636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Chercher les méthodes numériques innovantes pour traiter ce phénomène </a:t>
            </a:r>
            <a:r>
              <a:rPr lang="fr-FR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multiphysique et multi-échelles en temps et en espace </a:t>
            </a:r>
          </a:p>
          <a:p>
            <a:pPr indent="-285750" algn="just">
              <a:buFont typeface="Arial" panose="020B0604020202020204" pitchFamily="34" charset="0"/>
              <a:buChar char="•"/>
            </a:pPr>
            <a:endParaRPr lang="fr-FR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948463" y="1097280"/>
            <a:ext cx="5036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Disposer un modèle numérique dédié à ce phénomène</a:t>
            </a:r>
            <a:r>
              <a:rPr lang="fr-FR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948463" y="1668009"/>
            <a:ext cx="50369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Réaliser les diagnostics avec les outils numériques développé.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948463" y="2562874"/>
            <a:ext cx="50369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Quantifier le risque de présence de tel phénomène destructif sur les machines existante.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48463" y="3457739"/>
            <a:ext cx="50369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onsidérer </a:t>
            </a:r>
            <a:r>
              <a:rPr lang="fr-FR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ce phénomène dès la conception de nouvelle 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machine</a:t>
            </a:r>
            <a:endParaRPr lang="fr-FR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58699" y="1947722"/>
            <a:ext cx="4444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Appréhender et maitriser l’effet Morton instable</a:t>
            </a: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88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0" y="4549518"/>
            <a:ext cx="1413804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54310" y="456715"/>
            <a:ext cx="573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 marquantes pendant ces trois ans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74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graphicFrame>
        <p:nvGraphicFramePr>
          <p:cNvPr id="18" name="Tableau 17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65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75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:  Palier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hydrodynamique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Groupe 1"/>
          <p:cNvGrpSpPr/>
          <p:nvPr/>
        </p:nvGrpSpPr>
        <p:grpSpPr>
          <a:xfrm>
            <a:off x="2787554" y="324484"/>
            <a:ext cx="412846" cy="642861"/>
            <a:chOff x="5916498" y="2646651"/>
            <a:chExt cx="412846" cy="642861"/>
          </a:xfrm>
        </p:grpSpPr>
        <p:sp>
          <p:nvSpPr>
            <p:cNvPr id="18" name="Organigramme : Processus 17"/>
            <p:cNvSpPr/>
            <p:nvPr/>
          </p:nvSpPr>
          <p:spPr>
            <a:xfrm>
              <a:off x="5916498" y="2646651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912" y="2719585"/>
              <a:ext cx="320473" cy="524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699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4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Diagramme 1"/>
              <p:cNvGraphicFramePr/>
              <p:nvPr>
                <p:extLst>
                  <p:ext uri="{D42A27DB-BD31-4B8C-83A1-F6EECF244321}">
                    <p14:modId xmlns:p14="http://schemas.microsoft.com/office/powerpoint/2010/main" val="4022180651"/>
                  </p:ext>
                </p:extLst>
              </p:nvPr>
            </p:nvGraphicFramePr>
            <p:xfrm>
              <a:off x="5552785" y="314733"/>
              <a:ext cx="5884141" cy="363488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2" name="Diagramme 1"/>
              <p:cNvGraphicFramePr/>
              <p:nvPr>
                <p:extLst>
                  <p:ext uri="{D42A27DB-BD31-4B8C-83A1-F6EECF244321}">
                    <p14:modId xmlns:p14="http://schemas.microsoft.com/office/powerpoint/2010/main" val="4022180651"/>
                  </p:ext>
                </p:extLst>
              </p:nvPr>
            </p:nvGraphicFramePr>
            <p:xfrm>
              <a:off x="5552785" y="314733"/>
              <a:ext cx="5884141" cy="363488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95193"/>
            <a:ext cx="489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Stratégie fixée pour modéliser l’effet Morton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6" name="Groupe 75"/>
          <p:cNvGrpSpPr/>
          <p:nvPr/>
        </p:nvGrpSpPr>
        <p:grpSpPr>
          <a:xfrm>
            <a:off x="1709174" y="2980478"/>
            <a:ext cx="2782202" cy="1879945"/>
            <a:chOff x="1709174" y="2980478"/>
            <a:chExt cx="2782202" cy="1879945"/>
          </a:xfrm>
        </p:grpSpPr>
        <p:grpSp>
          <p:nvGrpSpPr>
            <p:cNvPr id="22" name="Group 3"/>
            <p:cNvGrpSpPr/>
            <p:nvPr/>
          </p:nvGrpSpPr>
          <p:grpSpPr>
            <a:xfrm>
              <a:off x="1709174" y="2980478"/>
              <a:ext cx="2782202" cy="1879945"/>
              <a:chOff x="4573436" y="2215883"/>
              <a:chExt cx="2782202" cy="1203027"/>
            </a:xfrm>
          </p:grpSpPr>
          <p:sp>
            <p:nvSpPr>
              <p:cNvPr id="23" name="Rounded Rectangle 27"/>
              <p:cNvSpPr/>
              <p:nvPr/>
            </p:nvSpPr>
            <p:spPr>
              <a:xfrm>
                <a:off x="4573436" y="2372008"/>
                <a:ext cx="2782202" cy="1046902"/>
              </a:xfrm>
              <a:prstGeom prst="roundRect">
                <a:avLst>
                  <a:gd name="adj" fmla="val 7971"/>
                </a:avLst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4" name="Rounded Rectangle 30"/>
              <p:cNvSpPr/>
              <p:nvPr/>
            </p:nvSpPr>
            <p:spPr>
              <a:xfrm>
                <a:off x="4688757" y="2215883"/>
                <a:ext cx="1964093" cy="411384"/>
              </a:xfrm>
              <a:prstGeom prst="roundRect">
                <a:avLst>
                  <a:gd name="adj" fmla="val 12991"/>
                </a:avLst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Dynamique des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rotors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75" name="Groupe 74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36" name="Organigramme : Processus 35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4" name="Image 3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78" name="Groupe 77"/>
          <p:cNvGrpSpPr/>
          <p:nvPr/>
        </p:nvGrpSpPr>
        <p:grpSpPr>
          <a:xfrm>
            <a:off x="1709174" y="4976297"/>
            <a:ext cx="2782202" cy="1514937"/>
            <a:chOff x="1709174" y="4976297"/>
            <a:chExt cx="2782202" cy="1514937"/>
          </a:xfrm>
        </p:grpSpPr>
        <p:grpSp>
          <p:nvGrpSpPr>
            <p:cNvPr id="26" name="Group 3"/>
            <p:cNvGrpSpPr/>
            <p:nvPr/>
          </p:nvGrpSpPr>
          <p:grpSpPr>
            <a:xfrm>
              <a:off x="1709174" y="4976297"/>
              <a:ext cx="2782202" cy="1514937"/>
              <a:chOff x="4573436" y="2215883"/>
              <a:chExt cx="2782202" cy="969449"/>
            </a:xfrm>
          </p:grpSpPr>
          <p:sp>
            <p:nvSpPr>
              <p:cNvPr id="27" name="Rounded Rectangle 27"/>
              <p:cNvSpPr/>
              <p:nvPr/>
            </p:nvSpPr>
            <p:spPr>
              <a:xfrm>
                <a:off x="4573436" y="2372008"/>
                <a:ext cx="2782202" cy="813324"/>
              </a:xfrm>
              <a:prstGeom prst="roundRect">
                <a:avLst>
                  <a:gd name="adj" fmla="val 7971"/>
                </a:avLst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8" name="Rounded Rectangle 30"/>
              <p:cNvSpPr/>
              <p:nvPr/>
            </p:nvSpPr>
            <p:spPr>
              <a:xfrm>
                <a:off x="4688757" y="2215883"/>
                <a:ext cx="1883705" cy="411384"/>
              </a:xfrm>
              <a:prstGeom prst="roundRect">
                <a:avLst>
                  <a:gd name="adj" fmla="val 12991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T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hermomécanique </a:t>
                </a:r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du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rotor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77" name="Groupe 76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42" name="Organigramme : Processus 41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grpSp>
        <p:nvGrpSpPr>
          <p:cNvPr id="74" name="Groupe 73"/>
          <p:cNvGrpSpPr/>
          <p:nvPr/>
        </p:nvGrpSpPr>
        <p:grpSpPr>
          <a:xfrm>
            <a:off x="1738960" y="1019982"/>
            <a:ext cx="2782202" cy="1803605"/>
            <a:chOff x="1738960" y="1019982"/>
            <a:chExt cx="2782202" cy="1803605"/>
          </a:xfrm>
        </p:grpSpPr>
        <p:grpSp>
          <p:nvGrpSpPr>
            <p:cNvPr id="31" name="Groupe 30"/>
            <p:cNvGrpSpPr/>
            <p:nvPr/>
          </p:nvGrpSpPr>
          <p:grpSpPr>
            <a:xfrm>
              <a:off x="1738960" y="1019982"/>
              <a:ext cx="2782202" cy="1803605"/>
              <a:chOff x="1738960" y="1019982"/>
              <a:chExt cx="2782202" cy="1803605"/>
            </a:xfrm>
          </p:grpSpPr>
          <p:grpSp>
            <p:nvGrpSpPr>
              <p:cNvPr id="18" name="Group 3"/>
              <p:cNvGrpSpPr/>
              <p:nvPr/>
            </p:nvGrpSpPr>
            <p:grpSpPr>
              <a:xfrm>
                <a:off x="1738960" y="1019982"/>
                <a:ext cx="2782202" cy="1803605"/>
                <a:chOff x="4573436" y="2215883"/>
                <a:chExt cx="2782202" cy="1154175"/>
              </a:xfrm>
            </p:grpSpPr>
            <p:sp>
              <p:nvSpPr>
                <p:cNvPr id="19" name="Rounded Rectangle 27"/>
                <p:cNvSpPr/>
                <p:nvPr/>
              </p:nvSpPr>
              <p:spPr>
                <a:xfrm>
                  <a:off x="4573436" y="2372008"/>
                  <a:ext cx="2782202" cy="998050"/>
                </a:xfrm>
                <a:prstGeom prst="roundRect">
                  <a:avLst>
                    <a:gd name="adj" fmla="val 7971"/>
                  </a:avLst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Rounded Rectangle 30"/>
                <p:cNvSpPr/>
                <p:nvPr/>
              </p:nvSpPr>
              <p:spPr>
                <a:xfrm>
                  <a:off x="4688757" y="2215883"/>
                  <a:ext cx="1964093" cy="411384"/>
                </a:xfrm>
                <a:prstGeom prst="roundRect">
                  <a:avLst>
                    <a:gd name="adj" fmla="val 12991"/>
                  </a:avLst>
                </a:prstGeom>
                <a:solidFill>
                  <a:srgbClr val="1F4E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Palier </a:t>
                  </a:r>
                  <a:r>
                    <a:rPr lang="fr-FR" sz="1600" b="1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hydrodynamique</a:t>
                  </a:r>
                  <a:endPara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endParaRPr>
                </a:p>
              </p:txBody>
            </p:sp>
          </p:grpSp>
          <p:sp>
            <p:nvSpPr>
              <p:cNvPr id="17" name="Organigramme : Processus 16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3" name="Image 7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grpSp>
        <p:nvGrpSpPr>
          <p:cNvPr id="92" name="Groupe 91"/>
          <p:cNvGrpSpPr/>
          <p:nvPr/>
        </p:nvGrpSpPr>
        <p:grpSpPr>
          <a:xfrm>
            <a:off x="5014400" y="684065"/>
            <a:ext cx="1861123" cy="1301802"/>
            <a:chOff x="5548508" y="788255"/>
            <a:chExt cx="1861123" cy="1301802"/>
          </a:xfrm>
        </p:grpSpPr>
        <p:grpSp>
          <p:nvGrpSpPr>
            <p:cNvPr id="88" name="Groupe 87"/>
            <p:cNvGrpSpPr/>
            <p:nvPr/>
          </p:nvGrpSpPr>
          <p:grpSpPr>
            <a:xfrm>
              <a:off x="5814908" y="1493218"/>
              <a:ext cx="528166" cy="479903"/>
              <a:chOff x="5229602" y="2828638"/>
              <a:chExt cx="528166" cy="479903"/>
            </a:xfrm>
          </p:grpSpPr>
          <p:sp>
            <p:nvSpPr>
              <p:cNvPr id="81" name="Organigramme : Processus 80"/>
              <p:cNvSpPr/>
              <p:nvPr/>
            </p:nvSpPr>
            <p:spPr>
              <a:xfrm>
                <a:off x="5229602" y="282863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82" name="Image 81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81818" y="2962146"/>
                <a:ext cx="438239" cy="268247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ZoneTexte 86"/>
                <p:cNvSpPr txBox="1"/>
                <p:nvPr/>
              </p:nvSpPr>
              <p:spPr>
                <a:xfrm>
                  <a:off x="5548508" y="788255"/>
                  <a:ext cx="186112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/>
                    <a:t>Aspcet </a:t>
                  </a:r>
                  <a14:m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fr-FR" b="1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[µ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/(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a14:m>
                  <a:endParaRPr lang="fr-FR" b="1" dirty="0" smtClean="0"/>
                </a:p>
              </p:txBody>
            </p:sp>
          </mc:Choice>
          <mc:Fallback xmlns="">
            <p:sp>
              <p:nvSpPr>
                <p:cNvPr id="87" name="ZoneTexte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8508" y="788255"/>
                  <a:ext cx="1861123" cy="64633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t="-5660" b="-849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9" name="Groupe 88"/>
            <p:cNvGrpSpPr/>
            <p:nvPr/>
          </p:nvGrpSpPr>
          <p:grpSpPr>
            <a:xfrm>
              <a:off x="6683323" y="1416993"/>
              <a:ext cx="412846" cy="642861"/>
              <a:chOff x="6007072" y="2764799"/>
              <a:chExt cx="412846" cy="642861"/>
            </a:xfrm>
          </p:grpSpPr>
          <p:sp>
            <p:nvSpPr>
              <p:cNvPr id="84" name="Organigramme : Processus 83"/>
              <p:cNvSpPr/>
              <p:nvPr/>
            </p:nvSpPr>
            <p:spPr>
              <a:xfrm>
                <a:off x="6007072" y="2764799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85" name="Image 8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64486" y="2837733"/>
                <a:ext cx="320473" cy="524834"/>
              </a:xfrm>
              <a:prstGeom prst="rect">
                <a:avLst/>
              </a:prstGeom>
            </p:spPr>
          </p:pic>
        </p:grpSp>
        <p:sp>
          <p:nvSpPr>
            <p:cNvPr id="91" name="Rectangle 90"/>
            <p:cNvSpPr/>
            <p:nvPr/>
          </p:nvSpPr>
          <p:spPr>
            <a:xfrm>
              <a:off x="5613480" y="815192"/>
              <a:ext cx="1782107" cy="12748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7" name="Groupe 106"/>
          <p:cNvGrpSpPr/>
          <p:nvPr/>
        </p:nvGrpSpPr>
        <p:grpSpPr>
          <a:xfrm>
            <a:off x="10011702" y="679495"/>
            <a:ext cx="1861123" cy="1301802"/>
            <a:chOff x="10006214" y="842565"/>
            <a:chExt cx="1861123" cy="13018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ZoneTexte 94"/>
                <p:cNvSpPr txBox="1"/>
                <p:nvPr/>
              </p:nvSpPr>
              <p:spPr>
                <a:xfrm>
                  <a:off x="10006214" y="842565"/>
                  <a:ext cx="186112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/>
                    <a:t>Aspcet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a14:m>
                  <a:r>
                    <a:rPr lang="fr-FR" b="1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°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µ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fr-FR" b="1" dirty="0" smtClean="0"/>
                </a:p>
              </p:txBody>
            </p:sp>
          </mc:Choice>
          <mc:Fallback xmlns="">
            <p:sp>
              <p:nvSpPr>
                <p:cNvPr id="95" name="ZoneTexte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6214" y="842565"/>
                  <a:ext cx="1861123" cy="64633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4717" b="-849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6" name="Groupe 105"/>
            <p:cNvGrpSpPr/>
            <p:nvPr/>
          </p:nvGrpSpPr>
          <p:grpSpPr>
            <a:xfrm>
              <a:off x="10071186" y="869502"/>
              <a:ext cx="1782107" cy="1274865"/>
              <a:chOff x="10071186" y="869502"/>
              <a:chExt cx="1782107" cy="1274865"/>
            </a:xfrm>
          </p:grpSpPr>
          <p:grpSp>
            <p:nvGrpSpPr>
              <p:cNvPr id="94" name="Groupe 93"/>
              <p:cNvGrpSpPr/>
              <p:nvPr/>
            </p:nvGrpSpPr>
            <p:grpSpPr>
              <a:xfrm>
                <a:off x="10223250" y="1561795"/>
                <a:ext cx="528166" cy="479903"/>
                <a:chOff x="5229602" y="2828638"/>
                <a:chExt cx="528166" cy="479903"/>
              </a:xfrm>
            </p:grpSpPr>
            <p:sp>
              <p:nvSpPr>
                <p:cNvPr id="100" name="Organigramme : Processus 99"/>
                <p:cNvSpPr/>
                <p:nvPr/>
              </p:nvSpPr>
              <p:spPr>
                <a:xfrm>
                  <a:off x="5229602" y="2828638"/>
                  <a:ext cx="528166" cy="479903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101" name="Image 100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81818" y="2962146"/>
                  <a:ext cx="438239" cy="268247"/>
                </a:xfrm>
                <a:prstGeom prst="rect">
                  <a:avLst/>
                </a:prstGeom>
              </p:spPr>
            </p:pic>
          </p:grpSp>
          <p:grpSp>
            <p:nvGrpSpPr>
              <p:cNvPr id="96" name="Groupe 95"/>
              <p:cNvGrpSpPr/>
              <p:nvPr/>
            </p:nvGrpSpPr>
            <p:grpSpPr>
              <a:xfrm>
                <a:off x="10788156" y="1475790"/>
                <a:ext cx="412846" cy="642861"/>
                <a:chOff x="6007072" y="2764799"/>
                <a:chExt cx="412846" cy="642861"/>
              </a:xfrm>
            </p:grpSpPr>
            <p:sp>
              <p:nvSpPr>
                <p:cNvPr id="98" name="Organigramme : Processus 97"/>
                <p:cNvSpPr/>
                <p:nvPr/>
              </p:nvSpPr>
              <p:spPr>
                <a:xfrm>
                  <a:off x="6007072" y="2764799"/>
                  <a:ext cx="412846" cy="642861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99" name="Image 98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64486" y="2837733"/>
                  <a:ext cx="320473" cy="524834"/>
                </a:xfrm>
                <a:prstGeom prst="rect">
                  <a:avLst/>
                </a:prstGeom>
              </p:spPr>
            </p:pic>
          </p:grpSp>
          <p:sp>
            <p:nvSpPr>
              <p:cNvPr id="97" name="Rectangle 96"/>
              <p:cNvSpPr/>
              <p:nvPr/>
            </p:nvSpPr>
            <p:spPr>
              <a:xfrm>
                <a:off x="10071186" y="869502"/>
                <a:ext cx="1782107" cy="12748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05" name="Groupe 104"/>
              <p:cNvGrpSpPr/>
              <p:nvPr/>
            </p:nvGrpSpPr>
            <p:grpSpPr>
              <a:xfrm>
                <a:off x="11252174" y="1561795"/>
                <a:ext cx="528166" cy="463198"/>
                <a:chOff x="11301538" y="1547528"/>
                <a:chExt cx="528166" cy="463198"/>
              </a:xfrm>
            </p:grpSpPr>
            <p:sp>
              <p:nvSpPr>
                <p:cNvPr id="103" name="Organigramme : Processus 102"/>
                <p:cNvSpPr/>
                <p:nvPr/>
              </p:nvSpPr>
              <p:spPr>
                <a:xfrm>
                  <a:off x="11301538" y="1547528"/>
                  <a:ext cx="528166" cy="463198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104" name="Image 103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316432" y="1648810"/>
                  <a:ext cx="506467" cy="26963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8" name="Groupe 107"/>
          <p:cNvGrpSpPr/>
          <p:nvPr/>
        </p:nvGrpSpPr>
        <p:grpSpPr>
          <a:xfrm>
            <a:off x="7249665" y="3899069"/>
            <a:ext cx="2304373" cy="646331"/>
            <a:chOff x="10006214" y="842565"/>
            <a:chExt cx="2304373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ZoneTexte 108"/>
                <p:cNvSpPr txBox="1"/>
                <p:nvPr/>
              </p:nvSpPr>
              <p:spPr>
                <a:xfrm>
                  <a:off x="10006214" y="842565"/>
                  <a:ext cx="186112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/>
                    <a:t>Aspcet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a14:m>
                  <a:r>
                    <a:rPr lang="fr-FR" b="1" dirty="0" smtClean="0"/>
                    <a:t> </a:t>
                  </a:r>
                  <a:r>
                    <a:rPr lang="fr-FR" i="1" dirty="0" smtClean="0">
                      <a:latin typeface="Cambria Math" panose="02040503050406030204" pitchFamily="18" charset="0"/>
                    </a:rPr>
                    <a:t/>
                  </a:r>
                  <a:br>
                    <a:rPr lang="fr-FR" i="1" dirty="0" smtClean="0">
                      <a:latin typeface="Cambria Math" panose="02040503050406030204" pitchFamily="18" charset="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)/°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fr-FR" b="1" dirty="0" smtClean="0"/>
                </a:p>
              </p:txBody>
            </p:sp>
          </mc:Choice>
          <mc:Fallback xmlns="">
            <p:sp>
              <p:nvSpPr>
                <p:cNvPr id="109" name="ZoneTexte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6214" y="842565"/>
                  <a:ext cx="1861123" cy="646331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5660" b="-849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0" name="Groupe 109"/>
            <p:cNvGrpSpPr/>
            <p:nvPr/>
          </p:nvGrpSpPr>
          <p:grpSpPr>
            <a:xfrm>
              <a:off x="10071186" y="869503"/>
              <a:ext cx="2239401" cy="619393"/>
              <a:chOff x="10071186" y="869503"/>
              <a:chExt cx="2239401" cy="619393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10071186" y="869503"/>
                <a:ext cx="2239401" cy="6193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14" name="Groupe 113"/>
              <p:cNvGrpSpPr/>
              <p:nvPr/>
            </p:nvGrpSpPr>
            <p:grpSpPr>
              <a:xfrm>
                <a:off x="11664181" y="959990"/>
                <a:ext cx="528166" cy="463198"/>
                <a:chOff x="11713545" y="945723"/>
                <a:chExt cx="528166" cy="463198"/>
              </a:xfrm>
            </p:grpSpPr>
            <p:sp>
              <p:nvSpPr>
                <p:cNvPr id="115" name="Organigramme : Processus 114"/>
                <p:cNvSpPr/>
                <p:nvPr/>
              </p:nvSpPr>
              <p:spPr>
                <a:xfrm>
                  <a:off x="11713545" y="945723"/>
                  <a:ext cx="528166" cy="463198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116" name="Image 115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28439" y="1047005"/>
                  <a:ext cx="506467" cy="269630"/>
                </a:xfrm>
                <a:prstGeom prst="rect">
                  <a:avLst/>
                </a:prstGeom>
              </p:spPr>
            </p:pic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8"/>
              <p:cNvSpPr txBox="1"/>
              <p:nvPr/>
            </p:nvSpPr>
            <p:spPr>
              <a:xfrm>
                <a:off x="4880549" y="5023112"/>
                <a:ext cx="708703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Aspect </a:t>
                </a:r>
                <a14:m>
                  <m:oMath xmlns:m="http://schemas.openxmlformats.org/officeDocument/2006/math">
                    <m:r>
                      <a:rPr kumimoji="1" lang="fr-FR" altLang="zh-CN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balourd (mécanique et thermique) entraine des vibrations synchrones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Aspect </a:t>
                </a:r>
                <a14:m>
                  <m:oMath xmlns:m="http://schemas.openxmlformats.org/officeDocument/2006/math">
                    <m:r>
                      <a:rPr kumimoji="1" lang="fr-FR" altLang="zh-CN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  <a:r>
                  <a:rPr kumimoji="1" lang="fr-FR" altLang="zh-CN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cisaillement du lubrifiant induit un champ de température non-uniforme au rotor</a:t>
                </a:r>
                <a:endParaRPr kumimoji="1" lang="fr-FR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Aspect </a:t>
                </a:r>
                <a14:m>
                  <m:oMath xmlns:m="http://schemas.openxmlformats.org/officeDocument/2006/math">
                    <m:r>
                      <a:rPr kumimoji="1" lang="fr-FR" altLang="zh-CN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Différence de la température au rotor engendre la flexion thermique du rotor , ainsi qu’un balourd thermique qui s’ajoute au balourd mécanique du rotor.</a:t>
                </a:r>
                <a:endParaRPr kumimoji="1" lang="zh-CN" altLang="en-US" sz="100" dirty="0">
                  <a:latin typeface="Britannic Bold"/>
                  <a:cs typeface="Britannic Bold"/>
                </a:endParaRPr>
              </a:p>
            </p:txBody>
          </p:sp>
        </mc:Choice>
        <mc:Fallback xmlns="">
          <p:sp>
            <p:nvSpPr>
              <p:cNvPr id="121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549" y="5023112"/>
                <a:ext cx="7087038" cy="1569660"/>
              </a:xfrm>
              <a:prstGeom prst="rect">
                <a:avLst/>
              </a:prstGeom>
              <a:blipFill rotWithShape="0">
                <a:blip r:embed="rId18"/>
                <a:stretch>
                  <a:fillRect l="-344" t="-1167" b="-42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ZoneTexte 121"/>
          <p:cNvSpPr txBox="1"/>
          <p:nvPr/>
        </p:nvSpPr>
        <p:spPr>
          <a:xfrm>
            <a:off x="1824495" y="614376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modulable</a:t>
            </a:r>
          </a:p>
        </p:txBody>
      </p:sp>
      <p:grpSp>
        <p:nvGrpSpPr>
          <p:cNvPr id="68" name="Groupe 67"/>
          <p:cNvGrpSpPr/>
          <p:nvPr/>
        </p:nvGrpSpPr>
        <p:grpSpPr>
          <a:xfrm>
            <a:off x="5042682" y="2490680"/>
            <a:ext cx="1193732" cy="1083164"/>
            <a:chOff x="856983" y="2169442"/>
            <a:chExt cx="1666407" cy="1083164"/>
          </a:xfrm>
        </p:grpSpPr>
        <p:sp>
          <p:nvSpPr>
            <p:cNvPr id="69" name="Rectangle à coins arrondis 68"/>
            <p:cNvSpPr/>
            <p:nvPr/>
          </p:nvSpPr>
          <p:spPr>
            <a:xfrm>
              <a:off x="856983" y="2169442"/>
              <a:ext cx="1666407" cy="1083164"/>
            </a:xfrm>
            <a:prstGeom prst="roundRect">
              <a:avLst/>
            </a:prstGeom>
            <a:ln w="25400"/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909859" y="2222318"/>
                  <a:ext cx="1560655" cy="97741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60960" tIns="60960" rIns="60960" bIns="60960" numCol="1" spcCol="1270" anchor="ctr" anchorCtr="0">
                  <a:noAutofit/>
                </a:bodyPr>
                <a:lstStyle/>
                <a:p>
                  <a:pPr lvl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fr-FR" sz="1600" dirty="0">
                      <a:cs typeface="+mn-ea"/>
                    </a:rPr>
                    <a:t>Balourd </a:t>
                  </a:r>
                  <a:br>
                    <a:rPr lang="fr-FR" sz="1600" dirty="0">
                      <a:cs typeface="+mn-ea"/>
                    </a:rPr>
                  </a:br>
                  <a:r>
                    <a:rPr lang="fr-FR" sz="1600" dirty="0" smtClean="0">
                      <a:cs typeface="+mn-ea"/>
                    </a:rPr>
                    <a:t>mécanique</a:t>
                  </a:r>
                  <a:r>
                    <a:rPr lang="fr-FR" sz="1600" kern="1200" dirty="0" smtClean="0">
                      <a:cs typeface="+mn-ea"/>
                      <a:sym typeface="+mn-lt"/>
                    </a:rPr>
                    <a:t/>
                  </a:r>
                  <a:br>
                    <a:rPr lang="fr-FR" sz="1600" kern="1200" dirty="0" smtClean="0">
                      <a:cs typeface="+mn-ea"/>
                      <a:sym typeface="+mn-lt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i="1" kern="1200" dirty="0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[</m:t>
                        </m:r>
                        <m:r>
                          <a:rPr lang="fr-FR" sz="1600" i="1" kern="1200" dirty="0" err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𝑔</m:t>
                        </m:r>
                        <m:r>
                          <a:rPr lang="fr-FR" sz="16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ea"/>
                            <a:sym typeface="+mn-lt"/>
                          </a:rPr>
                          <m:t>∙</m:t>
                        </m:r>
                        <m:r>
                          <a:rPr lang="fr-FR" sz="1600" i="1" kern="1200" dirty="0" err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𝑚𝑚</m:t>
                        </m:r>
                        <m:r>
                          <a:rPr lang="fr-FR" sz="1600" i="1" kern="1200" dirty="0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]</m:t>
                        </m:r>
                      </m:oMath>
                    </m:oMathPara>
                  </a14:m>
                  <a:endParaRPr lang="fr-FR" sz="1600" kern="12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859" y="2222318"/>
                  <a:ext cx="1560655" cy="97741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087" r="-108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Rectangle 15"/>
          <p:cNvSpPr/>
          <p:nvPr/>
        </p:nvSpPr>
        <p:spPr>
          <a:xfrm>
            <a:off x="4963601" y="2388283"/>
            <a:ext cx="2836547" cy="1235056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Plus 20"/>
          <p:cNvSpPr/>
          <p:nvPr/>
        </p:nvSpPr>
        <p:spPr>
          <a:xfrm>
            <a:off x="6238178" y="2895086"/>
            <a:ext cx="268142" cy="268142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2187840" y="1832181"/>
            <a:ext cx="1664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linéaire</a:t>
            </a:r>
          </a:p>
          <a:p>
            <a:pPr algn="ctr"/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linéaire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ZoneTexte 78"/>
          <p:cNvSpPr txBox="1"/>
          <p:nvPr/>
        </p:nvSpPr>
        <p:spPr>
          <a:xfrm>
            <a:off x="2406323" y="3768608"/>
            <a:ext cx="1263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Rotor à n </a:t>
            </a:r>
            <a:r>
              <a:rPr kumimoji="1"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ddl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linéaire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52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="" xmlns:a16="http://schemas.microsoft.com/office/drawing/2014/main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374068" y="1288564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65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=""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=""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=""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=""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=""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=""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=""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75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:  Palier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hydrodynamique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Groupe 1"/>
          <p:cNvGrpSpPr/>
          <p:nvPr/>
        </p:nvGrpSpPr>
        <p:grpSpPr>
          <a:xfrm>
            <a:off x="2787554" y="324484"/>
            <a:ext cx="412846" cy="642861"/>
            <a:chOff x="5916498" y="2646651"/>
            <a:chExt cx="412846" cy="642861"/>
          </a:xfrm>
        </p:grpSpPr>
        <p:sp>
          <p:nvSpPr>
            <p:cNvPr id="18" name="Organigramme : Processus 17"/>
            <p:cNvSpPr/>
            <p:nvPr/>
          </p:nvSpPr>
          <p:spPr>
            <a:xfrm>
              <a:off x="5916498" y="2646651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912" y="2719585"/>
              <a:ext cx="320473" cy="524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498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12077</TotalTime>
  <Words>5079</Words>
  <Application>Microsoft Office PowerPoint</Application>
  <PresentationFormat>Grand écran</PresentationFormat>
  <Paragraphs>1529</Paragraphs>
  <Slides>63</Slides>
  <Notes>53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63</vt:i4>
      </vt:variant>
    </vt:vector>
  </HeadingPairs>
  <TitlesOfParts>
    <vt:vector size="76" baseType="lpstr">
      <vt:lpstr>Arial Unicode MS</vt:lpstr>
      <vt:lpstr>微软雅黑</vt:lpstr>
      <vt:lpstr>黑体</vt:lpstr>
      <vt:lpstr>SimSun</vt:lpstr>
      <vt:lpstr>SimSun</vt:lpstr>
      <vt:lpstr>Arial</vt:lpstr>
      <vt:lpstr>Britannic Bold</vt:lpstr>
      <vt:lpstr>Calibri</vt:lpstr>
      <vt:lpstr>Calibri Light</vt:lpstr>
      <vt:lpstr>Cambria Math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Silun Zhang</dc:creator>
  <cp:lastModifiedBy>ZHANG Silun</cp:lastModifiedBy>
  <cp:revision>2702</cp:revision>
  <dcterms:created xsi:type="dcterms:W3CDTF">2018-10-23T09:59:21Z</dcterms:created>
  <dcterms:modified xsi:type="dcterms:W3CDTF">2019-03-12T17:13:38Z</dcterms:modified>
</cp:coreProperties>
</file>